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57" r:id="rId2"/>
    <p:sldId id="263" r:id="rId3"/>
    <p:sldId id="260" r:id="rId4"/>
    <p:sldId id="261" r:id="rId5"/>
    <p:sldId id="264" r:id="rId6"/>
    <p:sldId id="265" r:id="rId7"/>
    <p:sldId id="266" r:id="rId8"/>
    <p:sldId id="268" r:id="rId9"/>
    <p:sldId id="270" r:id="rId10"/>
    <p:sldId id="271" r:id="rId11"/>
    <p:sldId id="273" r:id="rId12"/>
    <p:sldId id="275" r:id="rId13"/>
    <p:sldId id="277" r:id="rId14"/>
    <p:sldId id="279" r:id="rId15"/>
    <p:sldId id="280" r:id="rId16"/>
    <p:sldId id="281" r:id="rId17"/>
    <p:sldId id="276" r:id="rId18"/>
    <p:sldId id="283" r:id="rId19"/>
    <p:sldId id="284" r:id="rId20"/>
    <p:sldId id="285"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10" r:id="rId42"/>
    <p:sldId id="314" r:id="rId43"/>
    <p:sldId id="307" r:id="rId44"/>
    <p:sldId id="321" r:id="rId45"/>
    <p:sldId id="320" r:id="rId46"/>
    <p:sldId id="313" r:id="rId47"/>
    <p:sldId id="309" r:id="rId48"/>
    <p:sldId id="316" r:id="rId49"/>
    <p:sldId id="317" r:id="rId50"/>
    <p:sldId id="318" r:id="rId51"/>
    <p:sldId id="311" r:id="rId52"/>
    <p:sldId id="319" r:id="rId53"/>
    <p:sldId id="315" r:id="rId54"/>
    <p:sldId id="259" r:id="rId55"/>
  </p:sldIdLst>
  <p:sldSz cx="14630400" cy="8229600"/>
  <p:notesSz cx="6858000" cy="9144000"/>
  <p:defaultTextStyle>
    <a:defPPr>
      <a:defRPr lang="en-US"/>
    </a:defPPr>
    <a:lvl1pPr marL="0" algn="l" defTabSz="1306030" rtl="0" eaLnBrk="1" latinLnBrk="0" hangingPunct="1">
      <a:defRPr sz="2500" kern="1200">
        <a:solidFill>
          <a:schemeClr val="tx1"/>
        </a:solidFill>
        <a:latin typeface="+mn-lt"/>
        <a:ea typeface="+mn-ea"/>
        <a:cs typeface="+mn-cs"/>
      </a:defRPr>
    </a:lvl1pPr>
    <a:lvl2pPr marL="653015" algn="l" defTabSz="1306030" rtl="0" eaLnBrk="1" latinLnBrk="0" hangingPunct="1">
      <a:defRPr sz="2500" kern="1200">
        <a:solidFill>
          <a:schemeClr val="tx1"/>
        </a:solidFill>
        <a:latin typeface="+mn-lt"/>
        <a:ea typeface="+mn-ea"/>
        <a:cs typeface="+mn-cs"/>
      </a:defRPr>
    </a:lvl2pPr>
    <a:lvl3pPr marL="1306030" algn="l" defTabSz="1306030" rtl="0" eaLnBrk="1" latinLnBrk="0" hangingPunct="1">
      <a:defRPr sz="2500" kern="1200">
        <a:solidFill>
          <a:schemeClr val="tx1"/>
        </a:solidFill>
        <a:latin typeface="+mn-lt"/>
        <a:ea typeface="+mn-ea"/>
        <a:cs typeface="+mn-cs"/>
      </a:defRPr>
    </a:lvl3pPr>
    <a:lvl4pPr marL="1959048" algn="l" defTabSz="1306030" rtl="0" eaLnBrk="1" latinLnBrk="0" hangingPunct="1">
      <a:defRPr sz="2500" kern="1200">
        <a:solidFill>
          <a:schemeClr val="tx1"/>
        </a:solidFill>
        <a:latin typeface="+mn-lt"/>
        <a:ea typeface="+mn-ea"/>
        <a:cs typeface="+mn-cs"/>
      </a:defRPr>
    </a:lvl4pPr>
    <a:lvl5pPr marL="2612063" algn="l" defTabSz="1306030" rtl="0" eaLnBrk="1" latinLnBrk="0" hangingPunct="1">
      <a:defRPr sz="2500" kern="1200">
        <a:solidFill>
          <a:schemeClr val="tx1"/>
        </a:solidFill>
        <a:latin typeface="+mn-lt"/>
        <a:ea typeface="+mn-ea"/>
        <a:cs typeface="+mn-cs"/>
      </a:defRPr>
    </a:lvl5pPr>
    <a:lvl6pPr marL="3265078" algn="l" defTabSz="1306030" rtl="0" eaLnBrk="1" latinLnBrk="0" hangingPunct="1">
      <a:defRPr sz="2500" kern="1200">
        <a:solidFill>
          <a:schemeClr val="tx1"/>
        </a:solidFill>
        <a:latin typeface="+mn-lt"/>
        <a:ea typeface="+mn-ea"/>
        <a:cs typeface="+mn-cs"/>
      </a:defRPr>
    </a:lvl6pPr>
    <a:lvl7pPr marL="3918093" algn="l" defTabSz="1306030" rtl="0" eaLnBrk="1" latinLnBrk="0" hangingPunct="1">
      <a:defRPr sz="2500" kern="1200">
        <a:solidFill>
          <a:schemeClr val="tx1"/>
        </a:solidFill>
        <a:latin typeface="+mn-lt"/>
        <a:ea typeface="+mn-ea"/>
        <a:cs typeface="+mn-cs"/>
      </a:defRPr>
    </a:lvl7pPr>
    <a:lvl8pPr marL="4571111" algn="l" defTabSz="1306030" rtl="0" eaLnBrk="1" latinLnBrk="0" hangingPunct="1">
      <a:defRPr sz="2500" kern="1200">
        <a:solidFill>
          <a:schemeClr val="tx1"/>
        </a:solidFill>
        <a:latin typeface="+mn-lt"/>
        <a:ea typeface="+mn-ea"/>
        <a:cs typeface="+mn-cs"/>
      </a:defRPr>
    </a:lvl8pPr>
    <a:lvl9pPr marL="5224126" algn="l" defTabSz="1306030" rtl="0" eaLnBrk="1" latinLnBrk="0" hangingPunct="1">
      <a:defRPr sz="2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86094" autoAdjust="0"/>
  </p:normalViewPr>
  <p:slideViewPr>
    <p:cSldViewPr>
      <p:cViewPr varScale="1">
        <p:scale>
          <a:sx n="72" d="100"/>
          <a:sy n="72" d="100"/>
        </p:scale>
        <p:origin x="523" y="62"/>
      </p:cViewPr>
      <p:guideLst>
        <p:guide orient="horz" pos="2592"/>
        <p:guide pos="4608"/>
      </p:guideLst>
    </p:cSldViewPr>
  </p:slideViewPr>
  <p:outlineViewPr>
    <p:cViewPr>
      <p:scale>
        <a:sx n="33" d="100"/>
        <a:sy n="33" d="100"/>
      </p:scale>
      <p:origin x="0" y="3854"/>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68"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3E680D-E130-443F-AC0B-304DECD054AD}" type="datetimeFigureOut">
              <a:rPr lang="en-US" smtClean="0"/>
              <a:t>10/22/2024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A6D73F-DAE6-4B1A-9219-70F0E5F10EA0}" type="slidenum">
              <a:rPr lang="en-US" smtClean="0"/>
              <a:t>‹#›</a:t>
            </a:fld>
            <a:endParaRPr lang="en-US"/>
          </a:p>
        </p:txBody>
      </p:sp>
    </p:spTree>
    <p:extLst>
      <p:ext uri="{BB962C8B-B14F-4D97-AF65-F5344CB8AC3E}">
        <p14:creationId xmlns:p14="http://schemas.microsoft.com/office/powerpoint/2010/main" val="1183011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679344-5031-4E59-93A6-456107D7C7FD}" type="datetimeFigureOut">
              <a:rPr lang="en-US" smtClean="0"/>
              <a:t>10/22/2024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F32094-4141-4E1F-94D9-C2AD07E060B0}" type="slidenum">
              <a:rPr lang="en-US" smtClean="0"/>
              <a:t>‹#›</a:t>
            </a:fld>
            <a:endParaRPr lang="en-US"/>
          </a:p>
        </p:txBody>
      </p:sp>
    </p:spTree>
    <p:extLst>
      <p:ext uri="{BB962C8B-B14F-4D97-AF65-F5344CB8AC3E}">
        <p14:creationId xmlns:p14="http://schemas.microsoft.com/office/powerpoint/2010/main" val="4123932278"/>
      </p:ext>
    </p:extLst>
  </p:cSld>
  <p:clrMap bg1="lt1" tx1="dk1" bg2="lt2" tx2="dk2" accent1="accent1" accent2="accent2" accent3="accent3" accent4="accent4" accent5="accent5" accent6="accent6" hlink="hlink" folHlink="folHlink"/>
  <p:notesStyle>
    <a:lvl1pPr marL="0" algn="l" defTabSz="1306030" rtl="0" eaLnBrk="1" latinLnBrk="0" hangingPunct="1">
      <a:defRPr sz="1700" kern="1200">
        <a:solidFill>
          <a:schemeClr val="tx1"/>
        </a:solidFill>
        <a:latin typeface="+mn-lt"/>
        <a:ea typeface="+mn-ea"/>
        <a:cs typeface="+mn-cs"/>
      </a:defRPr>
    </a:lvl1pPr>
    <a:lvl2pPr marL="653015" algn="l" defTabSz="1306030" rtl="0" eaLnBrk="1" latinLnBrk="0" hangingPunct="1">
      <a:defRPr sz="1700" kern="1200">
        <a:solidFill>
          <a:schemeClr val="tx1"/>
        </a:solidFill>
        <a:latin typeface="+mn-lt"/>
        <a:ea typeface="+mn-ea"/>
        <a:cs typeface="+mn-cs"/>
      </a:defRPr>
    </a:lvl2pPr>
    <a:lvl3pPr marL="1306030" algn="l" defTabSz="1306030" rtl="0" eaLnBrk="1" latinLnBrk="0" hangingPunct="1">
      <a:defRPr sz="1700" kern="1200">
        <a:solidFill>
          <a:schemeClr val="tx1"/>
        </a:solidFill>
        <a:latin typeface="+mn-lt"/>
        <a:ea typeface="+mn-ea"/>
        <a:cs typeface="+mn-cs"/>
      </a:defRPr>
    </a:lvl3pPr>
    <a:lvl4pPr marL="1959048" algn="l" defTabSz="1306030" rtl="0" eaLnBrk="1" latinLnBrk="0" hangingPunct="1">
      <a:defRPr sz="1700" kern="1200">
        <a:solidFill>
          <a:schemeClr val="tx1"/>
        </a:solidFill>
        <a:latin typeface="+mn-lt"/>
        <a:ea typeface="+mn-ea"/>
        <a:cs typeface="+mn-cs"/>
      </a:defRPr>
    </a:lvl4pPr>
    <a:lvl5pPr marL="2612063" algn="l" defTabSz="1306030" rtl="0" eaLnBrk="1" latinLnBrk="0" hangingPunct="1">
      <a:defRPr sz="1700" kern="1200">
        <a:solidFill>
          <a:schemeClr val="tx1"/>
        </a:solidFill>
        <a:latin typeface="+mn-lt"/>
        <a:ea typeface="+mn-ea"/>
        <a:cs typeface="+mn-cs"/>
      </a:defRPr>
    </a:lvl5pPr>
    <a:lvl6pPr marL="3265078" algn="l" defTabSz="1306030" rtl="0" eaLnBrk="1" latinLnBrk="0" hangingPunct="1">
      <a:defRPr sz="1700" kern="1200">
        <a:solidFill>
          <a:schemeClr val="tx1"/>
        </a:solidFill>
        <a:latin typeface="+mn-lt"/>
        <a:ea typeface="+mn-ea"/>
        <a:cs typeface="+mn-cs"/>
      </a:defRPr>
    </a:lvl6pPr>
    <a:lvl7pPr marL="3918093" algn="l" defTabSz="1306030" rtl="0" eaLnBrk="1" latinLnBrk="0" hangingPunct="1">
      <a:defRPr sz="1700" kern="1200">
        <a:solidFill>
          <a:schemeClr val="tx1"/>
        </a:solidFill>
        <a:latin typeface="+mn-lt"/>
        <a:ea typeface="+mn-ea"/>
        <a:cs typeface="+mn-cs"/>
      </a:defRPr>
    </a:lvl7pPr>
    <a:lvl8pPr marL="4571111" algn="l" defTabSz="1306030" rtl="0" eaLnBrk="1" latinLnBrk="0" hangingPunct="1">
      <a:defRPr sz="1700" kern="1200">
        <a:solidFill>
          <a:schemeClr val="tx1"/>
        </a:solidFill>
        <a:latin typeface="+mn-lt"/>
        <a:ea typeface="+mn-ea"/>
        <a:cs typeface="+mn-cs"/>
      </a:defRPr>
    </a:lvl8pPr>
    <a:lvl9pPr marL="5224126" algn="l" defTabSz="130603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F32094-4141-4E1F-94D9-C2AD07E060B0}" type="slidenum">
              <a:rPr lang="en-US" smtClean="0"/>
              <a:t>1</a:t>
            </a:fld>
            <a:endParaRPr lang="en-US"/>
          </a:p>
        </p:txBody>
      </p:sp>
    </p:spTree>
    <p:extLst>
      <p:ext uri="{BB962C8B-B14F-4D97-AF65-F5344CB8AC3E}">
        <p14:creationId xmlns:p14="http://schemas.microsoft.com/office/powerpoint/2010/main" val="979550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Có</a:t>
            </a:r>
            <a:r>
              <a:rPr lang="en-US" baseline="0" dirty="0"/>
              <a:t> </a:t>
            </a:r>
            <a:r>
              <a:rPr lang="en-US" baseline="0" dirty="0" err="1"/>
              <a:t>rất</a:t>
            </a:r>
            <a:r>
              <a:rPr lang="en-US" baseline="0" dirty="0"/>
              <a:t> </a:t>
            </a:r>
            <a:r>
              <a:rPr lang="en-US" baseline="0" dirty="0" err="1"/>
              <a:t>nhiều</a:t>
            </a:r>
            <a:r>
              <a:rPr lang="en-US" baseline="0" dirty="0"/>
              <a:t> </a:t>
            </a:r>
            <a:r>
              <a:rPr lang="en-US" baseline="0" dirty="0" err="1"/>
              <a:t>mô</a:t>
            </a:r>
            <a:r>
              <a:rPr lang="en-US" baseline="0" dirty="0"/>
              <a:t> </a:t>
            </a:r>
            <a:r>
              <a:rPr lang="en-US" baseline="0" dirty="0" err="1"/>
              <a:t>hình</a:t>
            </a:r>
            <a:r>
              <a:rPr lang="en-US" baseline="0" dirty="0"/>
              <a:t> </a:t>
            </a:r>
            <a:r>
              <a:rPr lang="en-US" baseline="0" dirty="0" err="1"/>
              <a:t>khác</a:t>
            </a:r>
            <a:r>
              <a:rPr lang="en-US" baseline="0" dirty="0"/>
              <a:t> </a:t>
            </a:r>
            <a:r>
              <a:rPr lang="en-US" baseline="0" dirty="0" err="1"/>
              <a:t>nhau</a:t>
            </a:r>
            <a:r>
              <a:rPr lang="en-US" baseline="0" dirty="0"/>
              <a:t> </a:t>
            </a:r>
            <a:r>
              <a:rPr lang="en-US" baseline="0" dirty="0" err="1"/>
              <a:t>như</a:t>
            </a:r>
            <a:r>
              <a:rPr lang="en-US" baseline="0" dirty="0"/>
              <a:t> </a:t>
            </a:r>
            <a:r>
              <a:rPr lang="en-US" baseline="0" dirty="0" err="1"/>
              <a:t>vậy</a:t>
            </a:r>
            <a:r>
              <a:rPr lang="en-US" baseline="0" dirty="0"/>
              <a:t> </a:t>
            </a:r>
            <a:r>
              <a:rPr lang="en-US" baseline="0" dirty="0" err="1"/>
              <a:t>nhưng</a:t>
            </a:r>
            <a:r>
              <a:rPr lang="en-US" baseline="0" dirty="0"/>
              <a:t> </a:t>
            </a:r>
            <a:r>
              <a:rPr lang="en-US" baseline="0" dirty="0" err="1"/>
              <a:t>có</a:t>
            </a:r>
            <a:r>
              <a:rPr lang="en-US" baseline="0" dirty="0"/>
              <a:t> </a:t>
            </a:r>
            <a:r>
              <a:rPr lang="en-US" baseline="0" dirty="0" err="1"/>
              <a:t>một</a:t>
            </a:r>
            <a:r>
              <a:rPr lang="en-US" baseline="0" dirty="0"/>
              <a:t> </a:t>
            </a:r>
            <a:r>
              <a:rPr lang="en-US" baseline="0" dirty="0" err="1"/>
              <a:t>mô</a:t>
            </a:r>
            <a:r>
              <a:rPr lang="en-US" baseline="0" dirty="0"/>
              <a:t> </a:t>
            </a:r>
            <a:r>
              <a:rPr lang="en-US" baseline="0" dirty="0" err="1"/>
              <a:t>hình</a:t>
            </a:r>
            <a:r>
              <a:rPr lang="en-US" baseline="0" dirty="0"/>
              <a:t> </a:t>
            </a:r>
            <a:r>
              <a:rPr lang="en-US" baseline="0" dirty="0" err="1"/>
              <a:t>thường</a:t>
            </a:r>
            <a:r>
              <a:rPr lang="en-US" baseline="0" dirty="0"/>
              <a:t> </a:t>
            </a:r>
            <a:r>
              <a:rPr lang="en-US" baseline="0" dirty="0" err="1"/>
              <a:t>được</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vì</a:t>
            </a:r>
            <a:r>
              <a:rPr lang="en-US" baseline="0" dirty="0"/>
              <a:t> </a:t>
            </a:r>
            <a:r>
              <a:rPr lang="en-US" baseline="0" dirty="0" err="1"/>
              <a:t>nó</a:t>
            </a:r>
            <a:r>
              <a:rPr lang="en-US" baseline="0" dirty="0"/>
              <a:t> </a:t>
            </a:r>
            <a:r>
              <a:rPr lang="en-US" baseline="0" dirty="0" err="1"/>
              <a:t>mang</a:t>
            </a:r>
            <a:r>
              <a:rPr lang="en-US" baseline="0" dirty="0"/>
              <a:t> </a:t>
            </a:r>
            <a:r>
              <a:rPr lang="en-US" baseline="0" dirty="0" err="1"/>
              <a:t>lại</a:t>
            </a:r>
            <a:r>
              <a:rPr lang="en-US" baseline="0" dirty="0"/>
              <a:t> </a:t>
            </a:r>
            <a:r>
              <a:rPr lang="en-US" baseline="0" dirty="0" err="1"/>
              <a:t>hiệu</a:t>
            </a:r>
            <a:r>
              <a:rPr lang="en-US" baseline="0" dirty="0"/>
              <a:t> </a:t>
            </a:r>
            <a:r>
              <a:rPr lang="en-US" baseline="0" dirty="0" err="1"/>
              <a:t>xuất</a:t>
            </a:r>
            <a:r>
              <a:rPr lang="en-US" baseline="0" dirty="0"/>
              <a:t>  </a:t>
            </a:r>
            <a:r>
              <a:rPr lang="en-US" baseline="0" dirty="0" err="1"/>
              <a:t>cao</a:t>
            </a:r>
            <a:r>
              <a:rPr lang="en-US" baseline="0" dirty="0"/>
              <a:t> </a:t>
            </a:r>
            <a:r>
              <a:rPr lang="en-US" baseline="0" dirty="0" err="1"/>
              <a:t>trong</a:t>
            </a:r>
            <a:r>
              <a:rPr lang="en-US" baseline="0" dirty="0"/>
              <a:t> </a:t>
            </a:r>
            <a:r>
              <a:rPr lang="en-US" baseline="0" dirty="0" err="1"/>
              <a:t>nhận</a:t>
            </a:r>
            <a:r>
              <a:rPr lang="en-US" baseline="0" dirty="0"/>
              <a:t> </a:t>
            </a:r>
            <a:r>
              <a:rPr lang="en-US" baseline="0" dirty="0" err="1"/>
              <a:t>diện</a:t>
            </a:r>
            <a:r>
              <a:rPr lang="en-US" baseline="0" dirty="0"/>
              <a:t> </a:t>
            </a:r>
            <a:r>
              <a:rPr lang="en-US" baseline="0" dirty="0" err="1"/>
              <a:t>khuôn</a:t>
            </a:r>
            <a:r>
              <a:rPr lang="en-US" baseline="0" dirty="0"/>
              <a:t> </a:t>
            </a:r>
            <a:r>
              <a:rPr lang="en-US" baseline="0" dirty="0" err="1"/>
              <a:t>mặt</a:t>
            </a:r>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12</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13</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14</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15</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Chuyển</a:t>
            </a:r>
            <a:r>
              <a:rPr lang="en-US" dirty="0"/>
              <a:t> </a:t>
            </a:r>
            <a:r>
              <a:rPr lang="en-US" dirty="0" err="1"/>
              <a:t>đổi</a:t>
            </a:r>
            <a:r>
              <a:rPr lang="en-US" baseline="0" dirty="0"/>
              <a:t> </a:t>
            </a:r>
            <a:r>
              <a:rPr lang="en-US" baseline="0" dirty="0" err="1"/>
              <a:t>đại</a:t>
            </a:r>
            <a:r>
              <a:rPr lang="en-US" baseline="0" dirty="0"/>
              <a:t> </a:t>
            </a:r>
            <a:r>
              <a:rPr lang="en-US" baseline="0" dirty="0" err="1"/>
              <a:t>diện</a:t>
            </a:r>
            <a:r>
              <a:rPr lang="en-US" baseline="0" dirty="0"/>
              <a:t>: </a:t>
            </a:r>
            <a:r>
              <a:rPr lang="en-US" baseline="0" dirty="0" err="1"/>
              <a:t>thay</a:t>
            </a:r>
            <a:r>
              <a:rPr lang="en-US" baseline="0" dirty="0"/>
              <a:t> </a:t>
            </a:r>
            <a:r>
              <a:rPr lang="en-US" baseline="0" dirty="0" err="1"/>
              <a:t>đổi</a:t>
            </a:r>
            <a:r>
              <a:rPr lang="en-US" baseline="0" dirty="0"/>
              <a:t> </a:t>
            </a:r>
            <a:r>
              <a:rPr lang="en-US" baseline="0" dirty="0" err="1"/>
              <a:t>không</a:t>
            </a:r>
            <a:r>
              <a:rPr lang="en-US" baseline="0" dirty="0"/>
              <a:t> </a:t>
            </a:r>
            <a:r>
              <a:rPr lang="en-US" baseline="0" dirty="0" err="1"/>
              <a:t>gian</a:t>
            </a:r>
            <a:r>
              <a:rPr lang="en-US" baseline="0" dirty="0"/>
              <a:t> </a:t>
            </a:r>
            <a:r>
              <a:rPr lang="en-US" baseline="0" dirty="0" err="1"/>
              <a:t>số</a:t>
            </a:r>
            <a:r>
              <a:rPr lang="en-US" baseline="0" dirty="0"/>
              <a:t> </a:t>
            </a:r>
            <a:r>
              <a:rPr lang="en-US" baseline="0" dirty="0" err="1"/>
              <a:t>chiều</a:t>
            </a:r>
            <a:r>
              <a:rPr lang="en-US" baseline="0" dirty="0"/>
              <a:t>, </a:t>
            </a:r>
            <a:r>
              <a:rPr lang="en-US" baseline="0" dirty="0" err="1"/>
              <a:t>giúp</a:t>
            </a:r>
            <a:r>
              <a:rPr lang="en-US" baseline="0" dirty="0"/>
              <a:t> </a:t>
            </a:r>
            <a:r>
              <a:rPr lang="en-US" baseline="0" dirty="0" err="1"/>
              <a:t>mô</a:t>
            </a:r>
            <a:r>
              <a:rPr lang="en-US" baseline="0" dirty="0"/>
              <a:t> </a:t>
            </a:r>
            <a:r>
              <a:rPr lang="en-US" baseline="0" dirty="0" err="1"/>
              <a:t>hình</a:t>
            </a:r>
            <a:r>
              <a:rPr lang="en-US" baseline="0" dirty="0"/>
              <a:t> </a:t>
            </a:r>
            <a:r>
              <a:rPr lang="en-US" baseline="0" dirty="0" err="1"/>
              <a:t>học</a:t>
            </a:r>
            <a:r>
              <a:rPr lang="en-US" baseline="0" dirty="0"/>
              <a:t> </a:t>
            </a:r>
            <a:r>
              <a:rPr lang="en-US" baseline="0" dirty="0" err="1"/>
              <a:t>được</a:t>
            </a:r>
            <a:r>
              <a:rPr lang="en-US" baseline="0" dirty="0"/>
              <a:t> </a:t>
            </a:r>
            <a:r>
              <a:rPr lang="en-US" baseline="0" dirty="0" err="1"/>
              <a:t>các</a:t>
            </a:r>
            <a:r>
              <a:rPr lang="en-US" baseline="0" dirty="0"/>
              <a:t> </a:t>
            </a:r>
            <a:r>
              <a:rPr lang="en-US" baseline="0" dirty="0" err="1"/>
              <a:t>mối</a:t>
            </a:r>
            <a:r>
              <a:rPr lang="en-US" baseline="0" dirty="0"/>
              <a:t> </a:t>
            </a:r>
            <a:r>
              <a:rPr lang="en-US" baseline="0" dirty="0" err="1"/>
              <a:t>quan</a:t>
            </a:r>
            <a:r>
              <a:rPr lang="en-US" baseline="0" dirty="0"/>
              <a:t> </a:t>
            </a:r>
            <a:r>
              <a:rPr lang="en-US" baseline="0" dirty="0" err="1"/>
              <a:t>hệ</a:t>
            </a:r>
            <a:r>
              <a:rPr lang="en-US" baseline="0" dirty="0"/>
              <a:t> </a:t>
            </a:r>
            <a:r>
              <a:rPr lang="en-US" baseline="0" dirty="0" err="1"/>
              <a:t>phức</a:t>
            </a:r>
            <a:r>
              <a:rPr lang="en-US" baseline="0" dirty="0"/>
              <a:t> </a:t>
            </a:r>
            <a:r>
              <a:rPr lang="en-US" baseline="0" dirty="0" err="1"/>
              <a:t>tạp</a:t>
            </a:r>
            <a:r>
              <a:rPr lang="en-US" baseline="0" dirty="0"/>
              <a:t> </a:t>
            </a:r>
            <a:r>
              <a:rPr lang="en-US" baseline="0" dirty="0" err="1"/>
              <a:t>hơn</a:t>
            </a:r>
            <a:r>
              <a:rPr lang="en-US" baseline="0" dirty="0"/>
              <a:t>, </a:t>
            </a:r>
            <a:r>
              <a:rPr lang="en-US" baseline="0" dirty="0" err="1"/>
              <a:t>giúp</a:t>
            </a:r>
            <a:r>
              <a:rPr lang="en-US" baseline="0" dirty="0"/>
              <a:t> </a:t>
            </a:r>
            <a:r>
              <a:rPr lang="en-US" baseline="0" dirty="0" err="1"/>
              <a:t>chuyển</a:t>
            </a:r>
            <a:r>
              <a:rPr lang="en-US" baseline="0" dirty="0"/>
              <a:t> </a:t>
            </a:r>
            <a:r>
              <a:rPr lang="en-US" baseline="0" dirty="0" err="1"/>
              <a:t>đổi</a:t>
            </a:r>
            <a:r>
              <a:rPr lang="en-US" baseline="0" dirty="0"/>
              <a:t> </a:t>
            </a:r>
            <a:r>
              <a:rPr lang="en-US" baseline="0" dirty="0" err="1"/>
              <a:t>về</a:t>
            </a:r>
            <a:r>
              <a:rPr lang="en-US" baseline="0" dirty="0"/>
              <a:t> </a:t>
            </a:r>
            <a:r>
              <a:rPr lang="en-US" baseline="0" dirty="0" err="1"/>
              <a:t>số</a:t>
            </a:r>
            <a:r>
              <a:rPr lang="en-US" baseline="0" dirty="0"/>
              <a:t> </a:t>
            </a:r>
            <a:r>
              <a:rPr lang="en-US" baseline="0" dirty="0" err="1"/>
              <a:t>chiều</a:t>
            </a:r>
            <a:r>
              <a:rPr lang="en-US" baseline="0" dirty="0"/>
              <a:t> </a:t>
            </a:r>
            <a:r>
              <a:rPr lang="en-US" baseline="0" dirty="0" err="1"/>
              <a:t>phù</a:t>
            </a:r>
            <a:r>
              <a:rPr lang="en-US" baseline="0" dirty="0"/>
              <a:t> </a:t>
            </a:r>
            <a:r>
              <a:rPr lang="en-US" baseline="0" dirty="0" err="1"/>
              <a:t>hợp</a:t>
            </a:r>
            <a:r>
              <a:rPr lang="en-US" baseline="0" dirty="0"/>
              <a:t> </a:t>
            </a:r>
            <a:r>
              <a:rPr lang="en-US" baseline="0" dirty="0" err="1"/>
              <a:t>với</a:t>
            </a:r>
            <a:r>
              <a:rPr lang="en-US" baseline="0" dirty="0"/>
              <a:t> decoder</a:t>
            </a:r>
          </a:p>
          <a:p>
            <a:r>
              <a:rPr lang="en-US" baseline="0" dirty="0" err="1"/>
              <a:t>Tăng</a:t>
            </a:r>
            <a:r>
              <a:rPr lang="en-US" baseline="0" dirty="0"/>
              <a:t> </a:t>
            </a:r>
            <a:r>
              <a:rPr lang="en-US" baseline="0" dirty="0" err="1"/>
              <a:t>cường</a:t>
            </a:r>
            <a:r>
              <a:rPr lang="en-US" baseline="0" dirty="0"/>
              <a:t> </a:t>
            </a:r>
            <a:r>
              <a:rPr lang="en-US" baseline="0" dirty="0" err="1"/>
              <a:t>khả</a:t>
            </a:r>
            <a:r>
              <a:rPr lang="en-US" baseline="0" dirty="0"/>
              <a:t> </a:t>
            </a:r>
            <a:r>
              <a:rPr lang="en-US" baseline="0" dirty="0" err="1"/>
              <a:t>năng</a:t>
            </a:r>
            <a:r>
              <a:rPr lang="en-US" baseline="0" dirty="0"/>
              <a:t> </a:t>
            </a:r>
            <a:r>
              <a:rPr lang="en-US" baseline="0" dirty="0" err="1"/>
              <a:t>biểu</a:t>
            </a:r>
            <a:r>
              <a:rPr lang="en-US" baseline="0" dirty="0"/>
              <a:t> </a:t>
            </a:r>
            <a:r>
              <a:rPr lang="en-US" baseline="0" dirty="0" err="1"/>
              <a:t>diễn</a:t>
            </a:r>
            <a:r>
              <a:rPr lang="en-US" baseline="0" dirty="0"/>
              <a:t>: </a:t>
            </a:r>
            <a:r>
              <a:rPr lang="en-US" baseline="0" dirty="0" err="1"/>
              <a:t>bằng</a:t>
            </a:r>
            <a:r>
              <a:rPr lang="en-US" baseline="0" dirty="0"/>
              <a:t> </a:t>
            </a:r>
            <a:r>
              <a:rPr lang="en-US" baseline="0" dirty="0" err="1"/>
              <a:t>cách</a:t>
            </a:r>
            <a:r>
              <a:rPr lang="en-US" baseline="0" dirty="0"/>
              <a:t> </a:t>
            </a:r>
            <a:r>
              <a:rPr lang="en-US" baseline="0" dirty="0" err="1"/>
              <a:t>áp</a:t>
            </a:r>
            <a:r>
              <a:rPr lang="en-US" baseline="0" dirty="0"/>
              <a:t> </a:t>
            </a:r>
            <a:r>
              <a:rPr lang="en-US" baseline="0" dirty="0" err="1"/>
              <a:t>dụng</a:t>
            </a:r>
            <a:r>
              <a:rPr lang="en-US" baseline="0" dirty="0"/>
              <a:t> </a:t>
            </a:r>
            <a:r>
              <a:rPr lang="en-US" baseline="0" dirty="0" err="1"/>
              <a:t>các</a:t>
            </a:r>
            <a:r>
              <a:rPr lang="en-US" baseline="0" dirty="0"/>
              <a:t> </a:t>
            </a:r>
            <a:r>
              <a:rPr lang="en-US" baseline="0" dirty="0" err="1"/>
              <a:t>phép</a:t>
            </a:r>
            <a:r>
              <a:rPr lang="en-US" baseline="0" dirty="0"/>
              <a:t> </a:t>
            </a:r>
            <a:r>
              <a:rPr lang="en-US" baseline="0" dirty="0" err="1"/>
              <a:t>biến</a:t>
            </a:r>
            <a:r>
              <a:rPr lang="en-US" baseline="0" dirty="0"/>
              <a:t> </a:t>
            </a:r>
            <a:r>
              <a:rPr lang="en-US" baseline="0" dirty="0" err="1"/>
              <a:t>đổi</a:t>
            </a:r>
            <a:r>
              <a:rPr lang="en-US" baseline="0" dirty="0"/>
              <a:t> </a:t>
            </a:r>
            <a:r>
              <a:rPr lang="en-US" baseline="0" dirty="0" err="1"/>
              <a:t>phy</a:t>
            </a:r>
            <a:r>
              <a:rPr lang="en-US" baseline="0" dirty="0"/>
              <a:t> </a:t>
            </a:r>
            <a:r>
              <a:rPr lang="en-US" baseline="0" dirty="0" err="1"/>
              <a:t>tuyền</a:t>
            </a:r>
            <a:r>
              <a:rPr lang="en-US" baseline="0" dirty="0"/>
              <a:t> </a:t>
            </a:r>
            <a:r>
              <a:rPr lang="en-US" baseline="0" dirty="0" err="1"/>
              <a:t>tính</a:t>
            </a:r>
            <a:r>
              <a:rPr lang="en-US" baseline="0" dirty="0"/>
              <a:t> </a:t>
            </a:r>
            <a:r>
              <a:rPr lang="en-US" baseline="0" dirty="0" err="1"/>
              <a:t>giúp</a:t>
            </a:r>
            <a:r>
              <a:rPr lang="en-US" baseline="0" dirty="0"/>
              <a:t> </a:t>
            </a:r>
            <a:r>
              <a:rPr lang="en-US" baseline="0" dirty="0" err="1"/>
              <a:t>cho</a:t>
            </a:r>
            <a:r>
              <a:rPr lang="en-US" baseline="0" dirty="0"/>
              <a:t> </a:t>
            </a:r>
            <a:r>
              <a:rPr lang="en-US" baseline="0" dirty="0" err="1"/>
              <a:t>mô</a:t>
            </a:r>
            <a:r>
              <a:rPr lang="en-US" baseline="0" dirty="0"/>
              <a:t> </a:t>
            </a:r>
            <a:r>
              <a:rPr lang="en-US" baseline="0" dirty="0" err="1"/>
              <a:t>hình</a:t>
            </a:r>
            <a:r>
              <a:rPr lang="en-US" baseline="0" dirty="0"/>
              <a:t> </a:t>
            </a:r>
            <a:r>
              <a:rPr lang="en-US" baseline="0" dirty="0" err="1"/>
              <a:t>học</a:t>
            </a:r>
            <a:r>
              <a:rPr lang="en-US" baseline="0" dirty="0"/>
              <a:t> </a:t>
            </a:r>
            <a:r>
              <a:rPr lang="en-US" baseline="0" dirty="0" err="1"/>
              <a:t>được</a:t>
            </a:r>
            <a:r>
              <a:rPr lang="en-US" baseline="0" dirty="0"/>
              <a:t> </a:t>
            </a:r>
            <a:r>
              <a:rPr lang="en-US" baseline="0" dirty="0" err="1"/>
              <a:t>các</a:t>
            </a:r>
            <a:r>
              <a:rPr lang="en-US" baseline="0" dirty="0"/>
              <a:t> </a:t>
            </a:r>
            <a:r>
              <a:rPr lang="en-US" baseline="0" dirty="0" err="1"/>
              <a:t>mối</a:t>
            </a:r>
            <a:r>
              <a:rPr lang="en-US" baseline="0" dirty="0"/>
              <a:t> </a:t>
            </a:r>
            <a:r>
              <a:rPr lang="en-US" baseline="0" dirty="0" err="1"/>
              <a:t>quan</a:t>
            </a:r>
            <a:r>
              <a:rPr lang="en-US" baseline="0" dirty="0"/>
              <a:t> </a:t>
            </a:r>
            <a:r>
              <a:rPr lang="en-US" baseline="0" dirty="0" err="1"/>
              <a:t>hệ</a:t>
            </a:r>
            <a:r>
              <a:rPr lang="en-US" baseline="0" dirty="0"/>
              <a:t> </a:t>
            </a:r>
            <a:r>
              <a:rPr lang="en-US" baseline="0" dirty="0" err="1"/>
              <a:t>phức</a:t>
            </a:r>
            <a:r>
              <a:rPr lang="en-US" baseline="0" dirty="0"/>
              <a:t> </a:t>
            </a:r>
            <a:r>
              <a:rPr lang="en-US" baseline="0" dirty="0" err="1"/>
              <a:t>tạp</a:t>
            </a:r>
            <a:r>
              <a:rPr lang="en-US" baseline="0" dirty="0"/>
              <a:t> </a:t>
            </a:r>
            <a:r>
              <a:rPr lang="en-US" baseline="0" dirty="0" err="1"/>
              <a:t>hơn</a:t>
            </a:r>
            <a:endParaRPr lang="en-US" baseline="0" dirty="0"/>
          </a:p>
          <a:p>
            <a:r>
              <a:rPr lang="en-US" baseline="0" dirty="0" err="1"/>
              <a:t>Tách</a:t>
            </a:r>
            <a:r>
              <a:rPr lang="en-US" baseline="0" dirty="0"/>
              <a:t> </a:t>
            </a:r>
            <a:r>
              <a:rPr lang="en-US" baseline="0" dirty="0" err="1"/>
              <a:t>biệt</a:t>
            </a:r>
            <a:r>
              <a:rPr lang="en-US" baseline="0" dirty="0"/>
              <a:t> </a:t>
            </a:r>
            <a:r>
              <a:rPr lang="en-US" baseline="0" dirty="0" err="1"/>
              <a:t>giữa</a:t>
            </a:r>
            <a:r>
              <a:rPr lang="en-US" baseline="0" dirty="0"/>
              <a:t> </a:t>
            </a:r>
            <a:r>
              <a:rPr lang="en-US" baseline="0" dirty="0" err="1"/>
              <a:t>các</a:t>
            </a:r>
            <a:r>
              <a:rPr lang="en-US" baseline="0" dirty="0"/>
              <a:t> </a:t>
            </a:r>
            <a:r>
              <a:rPr lang="en-US" baseline="0" dirty="0" err="1"/>
              <a:t>chiều</a:t>
            </a:r>
            <a:r>
              <a:rPr lang="en-US" baseline="0" dirty="0"/>
              <a:t>: ở </a:t>
            </a:r>
            <a:r>
              <a:rPr lang="en-US" baseline="0" dirty="0" err="1"/>
              <a:t>vị</a:t>
            </a:r>
            <a:r>
              <a:rPr lang="en-US" baseline="0" dirty="0"/>
              <a:t> </a:t>
            </a:r>
            <a:r>
              <a:rPr lang="en-US" baseline="0" dirty="0" err="1"/>
              <a:t>trí</a:t>
            </a:r>
            <a:r>
              <a:rPr lang="en-US" baseline="0" dirty="0"/>
              <a:t> </a:t>
            </a:r>
            <a:r>
              <a:rPr lang="en-US" baseline="0" dirty="0" err="1"/>
              <a:t>này</a:t>
            </a:r>
            <a:r>
              <a:rPr lang="en-US" baseline="0" dirty="0"/>
              <a:t> </a:t>
            </a:r>
            <a:r>
              <a:rPr lang="en-US" baseline="0" dirty="0" err="1"/>
              <a:t>các</a:t>
            </a:r>
            <a:r>
              <a:rPr lang="en-US" baseline="0" dirty="0"/>
              <a:t> </a:t>
            </a:r>
            <a:r>
              <a:rPr lang="en-US" baseline="0" dirty="0" err="1"/>
              <a:t>từ</a:t>
            </a:r>
            <a:r>
              <a:rPr lang="en-US" baseline="0" dirty="0"/>
              <a:t> </a:t>
            </a:r>
            <a:r>
              <a:rPr lang="en-US" baseline="0" dirty="0" err="1"/>
              <a:t>trong</a:t>
            </a:r>
            <a:r>
              <a:rPr lang="en-US" baseline="0" dirty="0"/>
              <a:t> </a:t>
            </a:r>
            <a:r>
              <a:rPr lang="en-US" baseline="0" dirty="0" err="1"/>
              <a:t>câu</a:t>
            </a:r>
            <a:r>
              <a:rPr lang="en-US" baseline="0" dirty="0"/>
              <a:t> </a:t>
            </a:r>
            <a:r>
              <a:rPr lang="en-US" baseline="0" dirty="0" err="1"/>
              <a:t>được</a:t>
            </a:r>
            <a:r>
              <a:rPr lang="en-US" baseline="0" dirty="0"/>
              <a:t> </a:t>
            </a:r>
            <a:r>
              <a:rPr lang="en-US" baseline="0" dirty="0" err="1"/>
              <a:t>xử</a:t>
            </a:r>
            <a:r>
              <a:rPr lang="en-US" baseline="0" dirty="0"/>
              <a:t> </a:t>
            </a:r>
            <a:r>
              <a:rPr lang="en-US" baseline="0" dirty="0" err="1"/>
              <a:t>lý</a:t>
            </a:r>
            <a:r>
              <a:rPr lang="en-US" baseline="0" dirty="0"/>
              <a:t> </a:t>
            </a:r>
            <a:r>
              <a:rPr lang="en-US" baseline="0" dirty="0" err="1"/>
              <a:t>một</a:t>
            </a:r>
            <a:r>
              <a:rPr lang="en-US" baseline="0" dirty="0"/>
              <a:t> </a:t>
            </a:r>
            <a:r>
              <a:rPr lang="en-US" baseline="0" dirty="0" err="1"/>
              <a:t>cách</a:t>
            </a:r>
            <a:r>
              <a:rPr lang="en-US" baseline="0" dirty="0"/>
              <a:t> </a:t>
            </a:r>
            <a:r>
              <a:rPr lang="en-US" baseline="0" dirty="0" err="1"/>
              <a:t>độc</a:t>
            </a:r>
            <a:r>
              <a:rPr lang="en-US" baseline="0" dirty="0"/>
              <a:t> </a:t>
            </a:r>
            <a:r>
              <a:rPr lang="en-US" baseline="0" dirty="0" err="1"/>
              <a:t>lập</a:t>
            </a:r>
            <a:r>
              <a:rPr lang="en-US" baseline="0" dirty="0"/>
              <a:t> </a:t>
            </a:r>
            <a:r>
              <a:rPr lang="en-US" baseline="0" dirty="0" err="1"/>
              <a:t>mà</a:t>
            </a:r>
            <a:r>
              <a:rPr lang="en-US" baseline="0" dirty="0"/>
              <a:t> </a:t>
            </a:r>
            <a:r>
              <a:rPr lang="en-US" baseline="0" dirty="0" err="1"/>
              <a:t>không</a:t>
            </a:r>
            <a:r>
              <a:rPr lang="en-US" baseline="0" dirty="0"/>
              <a:t> </a:t>
            </a:r>
            <a:r>
              <a:rPr lang="en-US" baseline="0" dirty="0" err="1"/>
              <a:t>quan</a:t>
            </a:r>
            <a:r>
              <a:rPr lang="en-US" baseline="0" dirty="0"/>
              <a:t> </a:t>
            </a:r>
            <a:r>
              <a:rPr lang="en-US" baseline="0" dirty="0" err="1"/>
              <a:t>tâm</a:t>
            </a:r>
            <a:r>
              <a:rPr lang="en-US" baseline="0" dirty="0"/>
              <a:t> </a:t>
            </a:r>
            <a:r>
              <a:rPr lang="en-US" baseline="0" dirty="0" err="1"/>
              <a:t>tới</a:t>
            </a:r>
            <a:r>
              <a:rPr lang="en-US" baseline="0" dirty="0"/>
              <a:t> </a:t>
            </a:r>
            <a:r>
              <a:rPr lang="en-US" baseline="0" dirty="0" err="1"/>
              <a:t>vị</a:t>
            </a:r>
            <a:r>
              <a:rPr lang="en-US" baseline="0" dirty="0"/>
              <a:t> </a:t>
            </a:r>
            <a:r>
              <a:rPr lang="en-US" baseline="0" dirty="0" err="1"/>
              <a:t>trí</a:t>
            </a:r>
            <a:r>
              <a:rPr lang="en-US" baseline="0" dirty="0"/>
              <a:t> </a:t>
            </a:r>
            <a:r>
              <a:rPr lang="en-US" baseline="0" dirty="0" err="1"/>
              <a:t>của</a:t>
            </a:r>
            <a:r>
              <a:rPr lang="en-US" baseline="0" dirty="0"/>
              <a:t> </a:t>
            </a:r>
            <a:r>
              <a:rPr lang="en-US" baseline="0" dirty="0" err="1"/>
              <a:t>nó</a:t>
            </a:r>
            <a:r>
              <a:rPr lang="en-US" baseline="0" dirty="0"/>
              <a:t> </a:t>
            </a:r>
            <a:r>
              <a:rPr lang="en-US" baseline="0" dirty="0" err="1"/>
              <a:t>trong</a:t>
            </a:r>
            <a:r>
              <a:rPr lang="en-US" baseline="0" dirty="0"/>
              <a:t> </a:t>
            </a:r>
            <a:r>
              <a:rPr lang="en-US" baseline="0" dirty="0" err="1"/>
              <a:t>câu</a:t>
            </a:r>
            <a:r>
              <a:rPr lang="en-US" baseline="0" dirty="0"/>
              <a:t>, </a:t>
            </a:r>
            <a:r>
              <a:rPr lang="en-US" baseline="0" dirty="0" err="1"/>
              <a:t>giúp</a:t>
            </a:r>
            <a:r>
              <a:rPr lang="en-US" baseline="0" dirty="0"/>
              <a:t> </a:t>
            </a:r>
            <a:r>
              <a:rPr lang="en-US" baseline="0" dirty="0" err="1"/>
              <a:t>học</a:t>
            </a:r>
            <a:r>
              <a:rPr lang="en-US" baseline="0" dirty="0"/>
              <a:t> </a:t>
            </a:r>
            <a:r>
              <a:rPr lang="en-US" baseline="0" dirty="0" err="1"/>
              <a:t>được</a:t>
            </a:r>
            <a:r>
              <a:rPr lang="en-US" baseline="0" dirty="0"/>
              <a:t> </a:t>
            </a:r>
            <a:r>
              <a:rPr lang="en-US" baseline="0" dirty="0" err="1"/>
              <a:t>các</a:t>
            </a:r>
            <a:r>
              <a:rPr lang="en-US" baseline="0" dirty="0"/>
              <a:t> </a:t>
            </a:r>
            <a:r>
              <a:rPr lang="en-US" baseline="0" dirty="0" err="1"/>
              <a:t>đặc</a:t>
            </a:r>
            <a:r>
              <a:rPr lang="en-US" baseline="0" dirty="0"/>
              <a:t> </a:t>
            </a:r>
            <a:r>
              <a:rPr lang="en-US" baseline="0" dirty="0" err="1"/>
              <a:t>trưng</a:t>
            </a:r>
            <a:r>
              <a:rPr lang="en-US" baseline="0" dirty="0"/>
              <a:t> </a:t>
            </a:r>
            <a:r>
              <a:rPr lang="en-US" baseline="0" dirty="0" err="1"/>
              <a:t>khác</a:t>
            </a:r>
            <a:r>
              <a:rPr lang="en-US" baseline="0" dirty="0"/>
              <a:t> </a:t>
            </a:r>
            <a:r>
              <a:rPr lang="en-US" baseline="0" dirty="0" err="1"/>
              <a:t>nhau</a:t>
            </a:r>
            <a:r>
              <a:rPr lang="en-US" baseline="0" dirty="0"/>
              <a:t> </a:t>
            </a:r>
            <a:r>
              <a:rPr lang="en-US" baseline="0" dirty="0" err="1"/>
              <a:t>không</a:t>
            </a:r>
            <a:r>
              <a:rPr lang="en-US" baseline="0" dirty="0"/>
              <a:t> </a:t>
            </a:r>
            <a:r>
              <a:rPr lang="en-US" baseline="0" dirty="0" err="1"/>
              <a:t>bị</a:t>
            </a:r>
            <a:r>
              <a:rPr lang="en-US" baseline="0" dirty="0"/>
              <a:t> </a:t>
            </a:r>
            <a:r>
              <a:rPr lang="en-US" baseline="0" dirty="0" err="1"/>
              <a:t>ảnh</a:t>
            </a:r>
            <a:r>
              <a:rPr lang="en-US" baseline="0" dirty="0"/>
              <a:t> </a:t>
            </a:r>
            <a:r>
              <a:rPr lang="en-US" baseline="0" dirty="0" err="1"/>
              <a:t>hưởng</a:t>
            </a:r>
            <a:r>
              <a:rPr lang="en-US" baseline="0" dirty="0"/>
              <a:t> </a:t>
            </a:r>
            <a:r>
              <a:rPr lang="en-US" baseline="0" dirty="0" err="1"/>
              <a:t>bởi</a:t>
            </a:r>
            <a:r>
              <a:rPr lang="en-US" baseline="0" dirty="0"/>
              <a:t> </a:t>
            </a:r>
            <a:r>
              <a:rPr lang="en-US" baseline="0" dirty="0" err="1"/>
              <a:t>vị</a:t>
            </a:r>
            <a:r>
              <a:rPr lang="en-US" baseline="0" dirty="0"/>
              <a:t> </a:t>
            </a:r>
            <a:r>
              <a:rPr lang="en-US" baseline="0" dirty="0" err="1"/>
              <a:t>trí</a:t>
            </a:r>
            <a:endParaRPr lang="en-US" baseline="0" dirty="0"/>
          </a:p>
        </p:txBody>
      </p:sp>
      <p:sp>
        <p:nvSpPr>
          <p:cNvPr id="4" name="Slide Number Placeholder 3"/>
          <p:cNvSpPr>
            <a:spLocks noGrp="1"/>
          </p:cNvSpPr>
          <p:nvPr>
            <p:ph type="sldNum" sz="quarter" idx="10"/>
          </p:nvPr>
        </p:nvSpPr>
        <p:spPr/>
        <p:txBody>
          <a:bodyPr/>
          <a:lstStyle/>
          <a:p>
            <a:fld id="{AEF32094-4141-4E1F-94D9-C2AD07E060B0}" type="slidenum">
              <a:rPr lang="en-US" smtClean="0"/>
              <a:t>16</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18</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19</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ICLR </a:t>
            </a:r>
            <a:r>
              <a:rPr lang="en-US" dirty="0" err="1"/>
              <a:t>là</a:t>
            </a:r>
            <a:r>
              <a:rPr lang="en-US" dirty="0"/>
              <a:t> </a:t>
            </a:r>
            <a:r>
              <a:rPr lang="en-US" dirty="0" err="1"/>
              <a:t>viết</a:t>
            </a:r>
            <a:r>
              <a:rPr lang="en-US" dirty="0"/>
              <a:t> </a:t>
            </a:r>
            <a:r>
              <a:rPr lang="en-US" dirty="0" err="1"/>
              <a:t>tắt</a:t>
            </a:r>
            <a:r>
              <a:rPr lang="en-US" dirty="0"/>
              <a:t> </a:t>
            </a:r>
            <a:r>
              <a:rPr lang="en-US" dirty="0" err="1"/>
              <a:t>của</a:t>
            </a:r>
            <a:r>
              <a:rPr lang="en-US" dirty="0"/>
              <a:t> </a:t>
            </a:r>
            <a:r>
              <a:rPr lang="en-US" b="1" dirty="0"/>
              <a:t>International Conference on Learning Representations</a:t>
            </a:r>
            <a:r>
              <a:rPr lang="en-US" dirty="0"/>
              <a:t>, </a:t>
            </a:r>
            <a:r>
              <a:rPr lang="en-US" dirty="0" err="1"/>
              <a:t>tức</a:t>
            </a:r>
            <a:r>
              <a:rPr lang="en-US" dirty="0"/>
              <a:t> </a:t>
            </a:r>
            <a:r>
              <a:rPr lang="en-US" dirty="0" err="1"/>
              <a:t>là</a:t>
            </a:r>
            <a:r>
              <a:rPr lang="en-US" dirty="0"/>
              <a:t> </a:t>
            </a:r>
            <a:r>
              <a:rPr lang="en-US" b="1" dirty="0" err="1"/>
              <a:t>Hội</a:t>
            </a:r>
            <a:r>
              <a:rPr lang="en-US" b="1" dirty="0"/>
              <a:t> </a:t>
            </a:r>
            <a:r>
              <a:rPr lang="en-US" b="1" dirty="0" err="1"/>
              <a:t>nghị</a:t>
            </a:r>
            <a:r>
              <a:rPr lang="en-US" b="1" dirty="0"/>
              <a:t> </a:t>
            </a:r>
            <a:r>
              <a:rPr lang="en-US" b="1" dirty="0" err="1"/>
              <a:t>Quốc</a:t>
            </a:r>
            <a:r>
              <a:rPr lang="en-US" b="1" dirty="0"/>
              <a:t> </a:t>
            </a:r>
            <a:r>
              <a:rPr lang="en-US" b="1" dirty="0" err="1"/>
              <a:t>tế</a:t>
            </a:r>
            <a:r>
              <a:rPr lang="en-US" b="1" dirty="0"/>
              <a:t> </a:t>
            </a:r>
            <a:r>
              <a:rPr lang="en-US" b="1" dirty="0" err="1"/>
              <a:t>về</a:t>
            </a:r>
            <a:r>
              <a:rPr lang="en-US" b="1" dirty="0"/>
              <a:t> </a:t>
            </a:r>
            <a:r>
              <a:rPr lang="en-US" b="1" dirty="0" err="1"/>
              <a:t>Biểu</a:t>
            </a:r>
            <a:r>
              <a:rPr lang="en-US" b="1" dirty="0"/>
              <a:t> </a:t>
            </a:r>
            <a:r>
              <a:rPr lang="en-US" b="1" dirty="0" err="1"/>
              <a:t>diễn</a:t>
            </a:r>
            <a:r>
              <a:rPr lang="en-US" b="1" dirty="0"/>
              <a:t> </a:t>
            </a:r>
            <a:r>
              <a:rPr lang="en-US" b="1" dirty="0" err="1"/>
              <a:t>Học</a:t>
            </a:r>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20</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ICLR </a:t>
            </a:r>
            <a:r>
              <a:rPr lang="en-US" dirty="0" err="1"/>
              <a:t>là</a:t>
            </a:r>
            <a:r>
              <a:rPr lang="en-US" dirty="0"/>
              <a:t> </a:t>
            </a:r>
            <a:r>
              <a:rPr lang="en-US" dirty="0" err="1"/>
              <a:t>viết</a:t>
            </a:r>
            <a:r>
              <a:rPr lang="en-US" dirty="0"/>
              <a:t> </a:t>
            </a:r>
            <a:r>
              <a:rPr lang="en-US" dirty="0" err="1"/>
              <a:t>tắt</a:t>
            </a:r>
            <a:r>
              <a:rPr lang="en-US" dirty="0"/>
              <a:t> </a:t>
            </a:r>
            <a:r>
              <a:rPr lang="en-US" dirty="0" err="1"/>
              <a:t>của</a:t>
            </a:r>
            <a:r>
              <a:rPr lang="en-US" dirty="0"/>
              <a:t> </a:t>
            </a:r>
            <a:r>
              <a:rPr lang="en-US" b="1" dirty="0"/>
              <a:t>International Conference on Learning Representations</a:t>
            </a:r>
            <a:r>
              <a:rPr lang="en-US" dirty="0"/>
              <a:t>, </a:t>
            </a:r>
            <a:r>
              <a:rPr lang="en-US" dirty="0" err="1"/>
              <a:t>tức</a:t>
            </a:r>
            <a:r>
              <a:rPr lang="en-US" dirty="0"/>
              <a:t> </a:t>
            </a:r>
            <a:r>
              <a:rPr lang="en-US" dirty="0" err="1"/>
              <a:t>là</a:t>
            </a:r>
            <a:r>
              <a:rPr lang="en-US" dirty="0"/>
              <a:t> </a:t>
            </a:r>
            <a:r>
              <a:rPr lang="en-US" b="1" dirty="0" err="1"/>
              <a:t>Hội</a:t>
            </a:r>
            <a:r>
              <a:rPr lang="en-US" b="1" dirty="0"/>
              <a:t> </a:t>
            </a:r>
            <a:r>
              <a:rPr lang="en-US" b="1" dirty="0" err="1"/>
              <a:t>nghị</a:t>
            </a:r>
            <a:r>
              <a:rPr lang="en-US" b="1" dirty="0"/>
              <a:t> </a:t>
            </a:r>
            <a:r>
              <a:rPr lang="en-US" b="1" dirty="0" err="1"/>
              <a:t>Quốc</a:t>
            </a:r>
            <a:r>
              <a:rPr lang="en-US" b="1" dirty="0"/>
              <a:t> </a:t>
            </a:r>
            <a:r>
              <a:rPr lang="en-US" b="1" dirty="0" err="1"/>
              <a:t>tế</a:t>
            </a:r>
            <a:r>
              <a:rPr lang="en-US" b="1" dirty="0"/>
              <a:t> </a:t>
            </a:r>
            <a:r>
              <a:rPr lang="en-US" b="1" dirty="0" err="1"/>
              <a:t>về</a:t>
            </a:r>
            <a:r>
              <a:rPr lang="en-US" b="1" dirty="0"/>
              <a:t> </a:t>
            </a:r>
            <a:r>
              <a:rPr lang="en-US" b="1" dirty="0" err="1"/>
              <a:t>Biểu</a:t>
            </a:r>
            <a:r>
              <a:rPr lang="en-US" b="1" dirty="0"/>
              <a:t> </a:t>
            </a:r>
            <a:r>
              <a:rPr lang="en-US" b="1" dirty="0" err="1"/>
              <a:t>diễn</a:t>
            </a:r>
            <a:r>
              <a:rPr lang="en-US" b="1" dirty="0"/>
              <a:t> </a:t>
            </a:r>
            <a:r>
              <a:rPr lang="en-US" b="1" dirty="0" err="1"/>
              <a:t>Học</a:t>
            </a:r>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21</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22</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vi-VN" dirty="0"/>
              <a:t>rong các mô hình như </a:t>
            </a:r>
            <a:r>
              <a:rPr lang="vi-VN" b="1" dirty="0"/>
              <a:t>Vision Transformer (ViT)</a:t>
            </a:r>
            <a:r>
              <a:rPr lang="vi-VN" dirty="0"/>
              <a:t>, một hình ảnh được chia thành các mảng nhỏ (patches), và mỗi mảng sẽ được chuyển thành một vector embedding. Việc embedding này giúp mã hóa không chỉ giá trị cường độ ánh sáng của các pixel mà còn thông tin không gian giữa chúng.Ngoài ra, </a:t>
            </a:r>
            <a:r>
              <a:rPr lang="vi-VN" b="1" dirty="0"/>
              <a:t>position embeddings</a:t>
            </a:r>
            <a:r>
              <a:rPr lang="vi-VN" dirty="0"/>
              <a:t> (nhúng vị trí) được thêm vào các mảng để giữ thông tin về vị trí không gian của mỗi mảng, điều này rất quan trọng trong việc xử lý hình ảnh theo ngữ cảnh tổng thể.</a:t>
            </a:r>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23</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Tóm lại, TALFW bao gồm các hình ảnh khuôn mặt của người châu Á, được sử dụng để đánh giá và cải thiện độ chính xác của các hệ thống nhận diện khuôn mặt.</a:t>
            </a:r>
          </a:p>
        </p:txBody>
      </p:sp>
      <p:sp>
        <p:nvSpPr>
          <p:cNvPr id="4" name="Slide Number Placeholder 3"/>
          <p:cNvSpPr>
            <a:spLocks noGrp="1"/>
          </p:cNvSpPr>
          <p:nvPr>
            <p:ph type="sldNum" sz="quarter" idx="10"/>
          </p:nvPr>
        </p:nvSpPr>
        <p:spPr/>
        <p:txBody>
          <a:bodyPr/>
          <a:lstStyle/>
          <a:p>
            <a:fld id="{AEF32094-4141-4E1F-94D9-C2AD07E060B0}" type="slidenum">
              <a:rPr lang="en-US" smtClean="0"/>
              <a:t>24</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26</a:t>
            </a:fld>
            <a:endParaRPr lang="en-US"/>
          </a:p>
        </p:txBody>
      </p:sp>
    </p:spTree>
    <p:extLst>
      <p:ext uri="{BB962C8B-B14F-4D97-AF65-F5344CB8AC3E}">
        <p14:creationId xmlns:p14="http://schemas.microsoft.com/office/powerpoint/2010/main" val="139276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29</a:t>
            </a:fld>
            <a:endParaRPr lang="en-US"/>
          </a:p>
        </p:txBody>
      </p:sp>
    </p:spTree>
    <p:extLst>
      <p:ext uri="{BB962C8B-B14F-4D97-AF65-F5344CB8AC3E}">
        <p14:creationId xmlns:p14="http://schemas.microsoft.com/office/powerpoint/2010/main" val="139276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30</a:t>
            </a:fld>
            <a:endParaRPr lang="en-US"/>
          </a:p>
        </p:txBody>
      </p:sp>
    </p:spTree>
    <p:extLst>
      <p:ext uri="{BB962C8B-B14F-4D97-AF65-F5344CB8AC3E}">
        <p14:creationId xmlns:p14="http://schemas.microsoft.com/office/powerpoint/2010/main" val="139276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Dominant Patch Amplitude Perturbation </a:t>
            </a:r>
          </a:p>
          <a:p>
            <a:r>
              <a:rPr lang="en-US" dirty="0"/>
              <a:t>Entropy-based Hard Sample Mining Strategy</a:t>
            </a:r>
          </a:p>
        </p:txBody>
      </p:sp>
      <p:sp>
        <p:nvSpPr>
          <p:cNvPr id="4" name="Slide Number Placeholder 3"/>
          <p:cNvSpPr>
            <a:spLocks noGrp="1"/>
          </p:cNvSpPr>
          <p:nvPr>
            <p:ph type="sldNum" sz="quarter" idx="10"/>
          </p:nvPr>
        </p:nvSpPr>
        <p:spPr/>
        <p:txBody>
          <a:bodyPr/>
          <a:lstStyle/>
          <a:p>
            <a:fld id="{AEF32094-4141-4E1F-94D9-C2AD07E060B0}" type="slidenum">
              <a:rPr lang="en-US" smtClean="0"/>
              <a:t>33</a:t>
            </a:fld>
            <a:endParaRPr lang="en-US"/>
          </a:p>
        </p:txBody>
      </p:sp>
    </p:spTree>
    <p:extLst>
      <p:ext uri="{BB962C8B-B14F-4D97-AF65-F5344CB8AC3E}">
        <p14:creationId xmlns:p14="http://schemas.microsoft.com/office/powerpoint/2010/main" val="139276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baseline="0" dirty="0"/>
              <a:t> </a:t>
            </a:r>
            <a:r>
              <a:rPr lang="en-US" baseline="0" dirty="0" err="1"/>
              <a:t>phương</a:t>
            </a:r>
            <a:r>
              <a:rPr lang="en-US" baseline="0" dirty="0"/>
              <a:t> </a:t>
            </a:r>
            <a:r>
              <a:rPr lang="en-US" baseline="0" dirty="0" err="1"/>
              <a:t>pháp</a:t>
            </a:r>
            <a:r>
              <a:rPr lang="en-US" baseline="0" dirty="0"/>
              <a:t> </a:t>
            </a:r>
            <a:r>
              <a:rPr lang="en-US" baseline="0" dirty="0" err="1"/>
              <a:t>cũ</a:t>
            </a:r>
            <a:r>
              <a:rPr lang="en-US" baseline="0" dirty="0"/>
              <a:t> </a:t>
            </a:r>
            <a:r>
              <a:rPr lang="en-US" baseline="0" dirty="0" err="1"/>
              <a:t>muốn</a:t>
            </a:r>
            <a:r>
              <a:rPr lang="en-US" baseline="0" dirty="0"/>
              <a:t> </a:t>
            </a:r>
            <a:r>
              <a:rPr lang="en-US" baseline="0" dirty="0" err="1"/>
              <a:t>khi</a:t>
            </a:r>
            <a:r>
              <a:rPr lang="en-US" baseline="0" dirty="0"/>
              <a:t> </a:t>
            </a:r>
            <a:r>
              <a:rPr lang="en-US" baseline="0" dirty="0" err="1"/>
              <a:t>tăng</a:t>
            </a:r>
            <a:r>
              <a:rPr lang="en-US" baseline="0" dirty="0"/>
              <a:t> </a:t>
            </a:r>
            <a:r>
              <a:rPr lang="en-US" baseline="0" dirty="0" err="1"/>
              <a:t>cường</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bằng</a:t>
            </a:r>
            <a:r>
              <a:rPr lang="en-US" baseline="0" dirty="0"/>
              <a:t> </a:t>
            </a:r>
            <a:r>
              <a:rPr lang="en-US" baseline="0" dirty="0" err="1"/>
              <a:t>phương</a:t>
            </a:r>
            <a:r>
              <a:rPr lang="en-US" baseline="0" dirty="0"/>
              <a:t> </a:t>
            </a:r>
            <a:r>
              <a:rPr lang="en-US" baseline="0" dirty="0" err="1"/>
              <a:t>pháp</a:t>
            </a:r>
            <a:r>
              <a:rPr lang="en-US" baseline="0" dirty="0"/>
              <a:t> Erasing, </a:t>
            </a:r>
            <a:r>
              <a:rPr lang="en-US" baseline="0" dirty="0" err="1"/>
              <a:t>Cutmix</a:t>
            </a:r>
            <a:r>
              <a:rPr lang="en-US" baseline="0" dirty="0"/>
              <a:t>, </a:t>
            </a:r>
            <a:r>
              <a:rPr lang="en-US" baseline="0" dirty="0" err="1"/>
              <a:t>Mixup</a:t>
            </a:r>
            <a:r>
              <a:rPr lang="en-US" baseline="0" dirty="0"/>
              <a:t> </a:t>
            </a:r>
            <a:r>
              <a:rPr lang="en-US" baseline="0" dirty="0" err="1"/>
              <a:t>sẽ</a:t>
            </a:r>
            <a:r>
              <a:rPr lang="en-US" baseline="0" dirty="0"/>
              <a:t> </a:t>
            </a:r>
            <a:r>
              <a:rPr lang="en-US" baseline="0" dirty="0" err="1"/>
              <a:t>làm</a:t>
            </a:r>
            <a:r>
              <a:rPr lang="en-US" baseline="0" dirty="0"/>
              <a:t> </a:t>
            </a:r>
            <a:r>
              <a:rPr lang="en-US" baseline="0" dirty="0" err="1"/>
              <a:t>mất</a:t>
            </a:r>
            <a:r>
              <a:rPr lang="en-US" baseline="0" dirty="0"/>
              <a:t> </a:t>
            </a:r>
            <a:r>
              <a:rPr lang="en-US" baseline="0" dirty="0" err="1"/>
              <a:t>đi</a:t>
            </a:r>
            <a:r>
              <a:rPr lang="en-US" baseline="0" dirty="0"/>
              <a:t> </a:t>
            </a:r>
            <a:r>
              <a:rPr lang="en-US" baseline="0" dirty="0" err="1"/>
              <a:t>hoàn</a:t>
            </a:r>
            <a:r>
              <a:rPr lang="en-US" baseline="0" dirty="0"/>
              <a:t> </a:t>
            </a:r>
            <a:r>
              <a:rPr lang="en-US" baseline="0" dirty="0" err="1"/>
              <a:t>toàn</a:t>
            </a:r>
            <a:r>
              <a:rPr lang="en-US" baseline="0" dirty="0"/>
              <a:t> </a:t>
            </a:r>
            <a:r>
              <a:rPr lang="en-US" baseline="0" dirty="0" err="1"/>
              <a:t>thông</a:t>
            </a:r>
            <a:r>
              <a:rPr lang="en-US" baseline="0" dirty="0"/>
              <a:t> tin </a:t>
            </a:r>
            <a:r>
              <a:rPr lang="en-US" baseline="0" dirty="0" err="1"/>
              <a:t>gốc</a:t>
            </a:r>
            <a:r>
              <a:rPr lang="en-US" baseline="0" dirty="0"/>
              <a:t> </a:t>
            </a:r>
            <a:r>
              <a:rPr lang="en-US" baseline="0" dirty="0" err="1"/>
              <a:t>của</a:t>
            </a:r>
            <a:r>
              <a:rPr lang="en-US" baseline="0" dirty="0"/>
              <a:t> </a:t>
            </a:r>
            <a:r>
              <a:rPr lang="en-US" baseline="0" dirty="0" err="1"/>
              <a:t>hình</a:t>
            </a:r>
            <a:r>
              <a:rPr lang="en-US" baseline="0" dirty="0"/>
              <a:t> </a:t>
            </a:r>
            <a:r>
              <a:rPr lang="en-US" baseline="0" dirty="0" err="1"/>
              <a:t>ảnh</a:t>
            </a:r>
            <a:r>
              <a:rPr lang="en-US" baseline="0" dirty="0"/>
              <a:t>, </a:t>
            </a:r>
            <a:r>
              <a:rPr lang="en-US" baseline="0" dirty="0" err="1"/>
              <a:t>dẫn</a:t>
            </a:r>
            <a:r>
              <a:rPr lang="en-US" baseline="0" dirty="0"/>
              <a:t> </a:t>
            </a:r>
            <a:r>
              <a:rPr lang="en-US" baseline="0" dirty="0" err="1"/>
              <a:t>tới</a:t>
            </a:r>
            <a:r>
              <a:rPr lang="en-US" baseline="0" dirty="0"/>
              <a:t> </a:t>
            </a:r>
            <a:r>
              <a:rPr lang="en-US" baseline="0" dirty="0" err="1"/>
              <a:t>mô</a:t>
            </a:r>
            <a:r>
              <a:rPr lang="en-US" baseline="0" dirty="0"/>
              <a:t> </a:t>
            </a:r>
            <a:r>
              <a:rPr lang="en-US" baseline="0" dirty="0" err="1"/>
              <a:t>hình</a:t>
            </a:r>
            <a:r>
              <a:rPr lang="en-US" baseline="0" dirty="0"/>
              <a:t> </a:t>
            </a:r>
            <a:r>
              <a:rPr lang="en-US" baseline="0" dirty="0" err="1"/>
              <a:t>sẽ</a:t>
            </a:r>
            <a:r>
              <a:rPr lang="en-US" baseline="0" dirty="0"/>
              <a:t> </a:t>
            </a:r>
            <a:r>
              <a:rPr lang="en-US" baseline="0" dirty="0" err="1"/>
              <a:t>học</a:t>
            </a:r>
            <a:r>
              <a:rPr lang="en-US" baseline="0" dirty="0"/>
              <a:t> </a:t>
            </a:r>
            <a:r>
              <a:rPr lang="en-US" baseline="0" dirty="0" err="1"/>
              <a:t>những</a:t>
            </a:r>
            <a:r>
              <a:rPr lang="en-US" baseline="0" dirty="0"/>
              <a:t> </a:t>
            </a:r>
            <a:r>
              <a:rPr lang="en-US" baseline="0" dirty="0" err="1"/>
              <a:t>mối</a:t>
            </a:r>
            <a:r>
              <a:rPr lang="en-US" baseline="0" dirty="0"/>
              <a:t> </a:t>
            </a:r>
            <a:r>
              <a:rPr lang="en-US" baseline="0" dirty="0" err="1"/>
              <a:t>quan</a:t>
            </a:r>
            <a:r>
              <a:rPr lang="en-US" baseline="0" dirty="0"/>
              <a:t> </a:t>
            </a:r>
            <a:r>
              <a:rPr lang="en-US" baseline="0" dirty="0" err="1"/>
              <a:t>hệ</a:t>
            </a:r>
            <a:r>
              <a:rPr lang="en-US" baseline="0" dirty="0"/>
              <a:t> </a:t>
            </a:r>
            <a:r>
              <a:rPr lang="en-US" baseline="0" dirty="0" err="1"/>
              <a:t>của</a:t>
            </a:r>
            <a:r>
              <a:rPr lang="en-US" baseline="0" dirty="0"/>
              <a:t> </a:t>
            </a:r>
            <a:r>
              <a:rPr lang="en-US" baseline="0" dirty="0" err="1"/>
              <a:t>hình</a:t>
            </a:r>
            <a:r>
              <a:rPr lang="en-US" baseline="0" dirty="0"/>
              <a:t> </a:t>
            </a:r>
            <a:r>
              <a:rPr lang="en-US" baseline="0" dirty="0" err="1"/>
              <a:t>ảnh</a:t>
            </a:r>
            <a:r>
              <a:rPr lang="en-US" baseline="0" dirty="0"/>
              <a:t> </a:t>
            </a:r>
            <a:r>
              <a:rPr lang="en-US" baseline="0" dirty="0" err="1"/>
              <a:t>mới</a:t>
            </a:r>
            <a:r>
              <a:rPr lang="en-US" baseline="0" dirty="0"/>
              <a:t> </a:t>
            </a:r>
            <a:r>
              <a:rPr lang="en-US" baseline="0" dirty="0" err="1"/>
              <a:t>và</a:t>
            </a:r>
            <a:r>
              <a:rPr lang="en-US" baseline="0" dirty="0"/>
              <a:t> </a:t>
            </a:r>
            <a:r>
              <a:rPr lang="en-US" baseline="0" dirty="0" err="1"/>
              <a:t>khi</a:t>
            </a:r>
            <a:r>
              <a:rPr lang="en-US" baseline="0" dirty="0"/>
              <a:t> </a:t>
            </a:r>
            <a:r>
              <a:rPr lang="en-US" baseline="0" dirty="0" err="1"/>
              <a:t>vào</a:t>
            </a:r>
            <a:r>
              <a:rPr lang="en-US" baseline="0" dirty="0"/>
              <a:t> </a:t>
            </a:r>
            <a:r>
              <a:rPr lang="en-US" baseline="0" dirty="0" err="1"/>
              <a:t>thực</a:t>
            </a:r>
            <a:r>
              <a:rPr lang="en-US" baseline="0" dirty="0"/>
              <a:t> </a:t>
            </a:r>
            <a:r>
              <a:rPr lang="en-US" baseline="0" dirty="0" err="1"/>
              <a:t>tế</a:t>
            </a:r>
            <a:r>
              <a:rPr lang="en-US" baseline="0" dirty="0"/>
              <a:t> </a:t>
            </a:r>
            <a:r>
              <a:rPr lang="en-US" baseline="0" dirty="0" err="1"/>
              <a:t>thì</a:t>
            </a:r>
            <a:r>
              <a:rPr lang="en-US" baseline="0" dirty="0"/>
              <a:t> </a:t>
            </a:r>
            <a:r>
              <a:rPr lang="en-US" baseline="0" dirty="0" err="1"/>
              <a:t>sẽ</a:t>
            </a:r>
            <a:r>
              <a:rPr lang="en-US" baseline="0" dirty="0"/>
              <a:t> </a:t>
            </a:r>
            <a:r>
              <a:rPr lang="en-US" baseline="0" dirty="0" err="1"/>
              <a:t>dự</a:t>
            </a:r>
            <a:r>
              <a:rPr lang="en-US" baseline="0" dirty="0"/>
              <a:t> </a:t>
            </a:r>
            <a:r>
              <a:rPr lang="en-US" baseline="0" dirty="0" err="1"/>
              <a:t>đoán</a:t>
            </a:r>
            <a:r>
              <a:rPr lang="en-US" baseline="0" dirty="0"/>
              <a:t> </a:t>
            </a:r>
            <a:r>
              <a:rPr lang="en-US" baseline="0" dirty="0" err="1"/>
              <a:t>sai</a:t>
            </a:r>
            <a:r>
              <a:rPr lang="en-US" baseline="0" dirty="0"/>
              <a:t>.</a:t>
            </a:r>
          </a:p>
          <a:p>
            <a:r>
              <a:rPr lang="en-US" baseline="0" dirty="0" err="1"/>
              <a:t>Các</a:t>
            </a:r>
            <a:r>
              <a:rPr lang="en-US" baseline="0" dirty="0"/>
              <a:t> </a:t>
            </a:r>
            <a:r>
              <a:rPr lang="en-US" baseline="0" dirty="0" err="1"/>
              <a:t>phương</a:t>
            </a:r>
            <a:r>
              <a:rPr lang="en-US" baseline="0" dirty="0"/>
              <a:t> </a:t>
            </a:r>
            <a:r>
              <a:rPr lang="en-US" baseline="0" dirty="0" err="1"/>
              <a:t>pháp</a:t>
            </a:r>
            <a:r>
              <a:rPr lang="en-US" baseline="0" dirty="0"/>
              <a:t> </a:t>
            </a:r>
            <a:r>
              <a:rPr lang="en-US" baseline="0" dirty="0" err="1"/>
              <a:t>khai</a:t>
            </a:r>
            <a:r>
              <a:rPr lang="en-US" baseline="0" dirty="0"/>
              <a:t>  </a:t>
            </a:r>
            <a:r>
              <a:rPr lang="en-US" baseline="0" dirty="0" err="1"/>
              <a:t>thác</a:t>
            </a:r>
            <a:r>
              <a:rPr lang="en-US" baseline="0" dirty="0"/>
              <a:t> </a:t>
            </a:r>
            <a:r>
              <a:rPr lang="en-US" baseline="0" dirty="0" err="1"/>
              <a:t>mẫu</a:t>
            </a:r>
            <a:r>
              <a:rPr lang="en-US" baseline="0" dirty="0"/>
              <a:t> </a:t>
            </a:r>
            <a:r>
              <a:rPr lang="en-US" baseline="0" dirty="0" err="1"/>
              <a:t>khó</a:t>
            </a:r>
            <a:r>
              <a:rPr lang="en-US" baseline="0" dirty="0"/>
              <a:t> </a:t>
            </a:r>
            <a:r>
              <a:rPr lang="en-US" baseline="0" dirty="0" err="1"/>
              <a:t>cũ</a:t>
            </a:r>
            <a:r>
              <a:rPr lang="en-US" baseline="0" dirty="0"/>
              <a:t> </a:t>
            </a:r>
            <a:r>
              <a:rPr lang="en-US" baseline="0" dirty="0" err="1"/>
              <a:t>dựa</a:t>
            </a:r>
            <a:r>
              <a:rPr lang="en-US" baseline="0" dirty="0"/>
              <a:t> </a:t>
            </a:r>
            <a:r>
              <a:rPr lang="en-US" baseline="0" dirty="0" err="1"/>
              <a:t>trên</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đầu</a:t>
            </a:r>
            <a:r>
              <a:rPr lang="en-US" baseline="0" dirty="0"/>
              <a:t> </a:t>
            </a:r>
            <a:r>
              <a:rPr lang="en-US" baseline="0" dirty="0" err="1"/>
              <a:t>ra</a:t>
            </a:r>
            <a:r>
              <a:rPr lang="en-US" baseline="0" dirty="0"/>
              <a:t> </a:t>
            </a:r>
            <a:r>
              <a:rPr lang="en-US" baseline="0" dirty="0" err="1"/>
              <a:t>của</a:t>
            </a:r>
            <a:r>
              <a:rPr lang="en-US" baseline="0" dirty="0"/>
              <a:t> </a:t>
            </a:r>
            <a:r>
              <a:rPr lang="en-US" baseline="0" dirty="0" err="1"/>
              <a:t>mẫu</a:t>
            </a:r>
            <a:r>
              <a:rPr lang="en-US" baseline="0" dirty="0"/>
              <a:t>, </a:t>
            </a:r>
            <a:r>
              <a:rPr lang="en-US" baseline="0" dirty="0" err="1"/>
              <a:t>điều</a:t>
            </a:r>
            <a:r>
              <a:rPr lang="en-US" baseline="0" dirty="0"/>
              <a:t> </a:t>
            </a:r>
            <a:r>
              <a:rPr lang="en-US" baseline="0" dirty="0" err="1"/>
              <a:t>này</a:t>
            </a:r>
            <a:r>
              <a:rPr lang="en-US" baseline="0" dirty="0"/>
              <a:t> </a:t>
            </a:r>
            <a:r>
              <a:rPr lang="en-US" baseline="0" dirty="0" err="1"/>
              <a:t>không</a:t>
            </a:r>
            <a:r>
              <a:rPr lang="en-US" baseline="0" dirty="0"/>
              <a:t> </a:t>
            </a:r>
            <a:r>
              <a:rPr lang="en-US" baseline="0" dirty="0" err="1"/>
              <a:t>phù</a:t>
            </a:r>
            <a:r>
              <a:rPr lang="en-US" baseline="0" dirty="0"/>
              <a:t> </a:t>
            </a:r>
            <a:r>
              <a:rPr lang="en-US" baseline="0" dirty="0" err="1"/>
              <a:t>hợp</a:t>
            </a:r>
            <a:r>
              <a:rPr lang="en-US" baseline="0" dirty="0"/>
              <a:t> </a:t>
            </a:r>
            <a:r>
              <a:rPr lang="en-US" baseline="0" dirty="0" err="1"/>
              <a:t>với</a:t>
            </a:r>
            <a:r>
              <a:rPr lang="en-US" baseline="0" dirty="0"/>
              <a:t> </a:t>
            </a:r>
            <a:r>
              <a:rPr lang="en-US" baseline="0" dirty="0" err="1"/>
              <a:t>ViT</a:t>
            </a:r>
            <a:r>
              <a:rPr lang="en-US" baseline="0" dirty="0"/>
              <a:t>, </a:t>
            </a:r>
            <a:r>
              <a:rPr lang="en-US" baseline="0" dirty="0" err="1"/>
              <a:t>bởi</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dự</a:t>
            </a:r>
            <a:r>
              <a:rPr lang="en-US" baseline="0" dirty="0"/>
              <a:t> </a:t>
            </a:r>
            <a:r>
              <a:rPr lang="en-US" baseline="0" dirty="0" err="1"/>
              <a:t>đoán</a:t>
            </a:r>
            <a:r>
              <a:rPr lang="en-US" baseline="0" dirty="0"/>
              <a:t> </a:t>
            </a:r>
            <a:r>
              <a:rPr lang="en-US" baseline="0" dirty="0" err="1"/>
              <a:t>của</a:t>
            </a:r>
            <a:r>
              <a:rPr lang="en-US" baseline="0" dirty="0"/>
              <a:t> </a:t>
            </a:r>
            <a:r>
              <a:rPr lang="en-US" baseline="0" dirty="0" err="1"/>
              <a:t>ViT</a:t>
            </a:r>
            <a:r>
              <a:rPr lang="en-US" baseline="0" dirty="0"/>
              <a:t> </a:t>
            </a:r>
            <a:r>
              <a:rPr lang="en-US" baseline="0" dirty="0" err="1"/>
              <a:t>phụ</a:t>
            </a:r>
            <a:r>
              <a:rPr lang="en-US" baseline="0" dirty="0"/>
              <a:t> </a:t>
            </a:r>
            <a:r>
              <a:rPr lang="en-US" baseline="0" dirty="0" err="1"/>
              <a:t>thuộc</a:t>
            </a:r>
            <a:r>
              <a:rPr lang="en-US" baseline="0" dirty="0"/>
              <a:t> </a:t>
            </a:r>
            <a:r>
              <a:rPr lang="en-US" baseline="0" dirty="0" err="1"/>
              <a:t>lớn</a:t>
            </a:r>
            <a:r>
              <a:rPr lang="en-US" baseline="0" dirty="0"/>
              <a:t> </a:t>
            </a:r>
            <a:r>
              <a:rPr lang="en-US" baseline="0" dirty="0" err="1"/>
              <a:t>vào</a:t>
            </a:r>
            <a:r>
              <a:rPr lang="en-US" baseline="0" dirty="0"/>
              <a:t> </a:t>
            </a:r>
            <a:r>
              <a:rPr lang="en-US" baseline="0" dirty="0" err="1"/>
              <a:t>một</a:t>
            </a:r>
            <a:r>
              <a:rPr lang="en-US" baseline="0" dirty="0"/>
              <a:t> </a:t>
            </a:r>
            <a:r>
              <a:rPr lang="en-US" baseline="0" dirty="0" err="1"/>
              <a:t>vài</a:t>
            </a:r>
            <a:r>
              <a:rPr lang="en-US" baseline="0" dirty="0"/>
              <a:t> </a:t>
            </a:r>
            <a:r>
              <a:rPr lang="en-US" baseline="0" dirty="0" err="1"/>
              <a:t>đặc</a:t>
            </a:r>
            <a:r>
              <a:rPr lang="en-US" baseline="0" dirty="0"/>
              <a:t> </a:t>
            </a:r>
            <a:r>
              <a:rPr lang="en-US" baseline="0" dirty="0" err="1"/>
              <a:t>trưng</a:t>
            </a:r>
            <a:r>
              <a:rPr lang="en-US" baseline="0" dirty="0"/>
              <a:t> </a:t>
            </a:r>
            <a:r>
              <a:rPr lang="en-US" baseline="0" dirty="0" err="1"/>
              <a:t>nhất</a:t>
            </a:r>
            <a:r>
              <a:rPr lang="en-US" baseline="0" dirty="0"/>
              <a:t> </a:t>
            </a:r>
            <a:r>
              <a:rPr lang="en-US" baseline="0" dirty="0" err="1"/>
              <a:t>định</a:t>
            </a:r>
            <a:r>
              <a:rPr lang="en-US" baseline="0" dirty="0"/>
              <a:t>, </a:t>
            </a:r>
            <a:r>
              <a:rPr lang="en-US" baseline="0" dirty="0" err="1"/>
              <a:t>khiến</a:t>
            </a:r>
            <a:r>
              <a:rPr lang="en-US" baseline="0" dirty="0"/>
              <a:t> </a:t>
            </a:r>
            <a:r>
              <a:rPr lang="en-US" baseline="0" dirty="0" err="1"/>
              <a:t>mô</a:t>
            </a:r>
            <a:r>
              <a:rPr lang="en-US" baseline="0" dirty="0"/>
              <a:t> </a:t>
            </a:r>
            <a:r>
              <a:rPr lang="en-US" baseline="0" dirty="0" err="1"/>
              <a:t>hình</a:t>
            </a:r>
            <a:r>
              <a:rPr lang="en-US" baseline="0" dirty="0"/>
              <a:t> </a:t>
            </a:r>
            <a:r>
              <a:rPr lang="en-US" baseline="0" dirty="0" err="1"/>
              <a:t>đánh</a:t>
            </a:r>
            <a:r>
              <a:rPr lang="en-US" baseline="0" dirty="0"/>
              <a:t> </a:t>
            </a:r>
            <a:r>
              <a:rPr lang="en-US" baseline="0" dirty="0" err="1"/>
              <a:t>giá</a:t>
            </a:r>
            <a:r>
              <a:rPr lang="en-US" baseline="0" dirty="0"/>
              <a:t> </a:t>
            </a:r>
            <a:r>
              <a:rPr lang="en-US" baseline="0" dirty="0" err="1"/>
              <a:t>mẫu</a:t>
            </a:r>
            <a:r>
              <a:rPr lang="en-US" baseline="0" dirty="0"/>
              <a:t> </a:t>
            </a:r>
            <a:r>
              <a:rPr lang="en-US" baseline="0" dirty="0" err="1"/>
              <a:t>khó</a:t>
            </a:r>
            <a:r>
              <a:rPr lang="en-US" baseline="0" dirty="0"/>
              <a:t> </a:t>
            </a:r>
            <a:r>
              <a:rPr lang="en-US" baseline="0" dirty="0" err="1"/>
              <a:t>không</a:t>
            </a:r>
            <a:r>
              <a:rPr lang="en-US" baseline="0" dirty="0"/>
              <a:t> </a:t>
            </a:r>
            <a:r>
              <a:rPr lang="en-US" baseline="0" dirty="0" err="1"/>
              <a:t>được</a:t>
            </a:r>
            <a:r>
              <a:rPr lang="en-US" baseline="0" dirty="0"/>
              <a:t> </a:t>
            </a:r>
            <a:r>
              <a:rPr lang="en-US" baseline="0" dirty="0" err="1"/>
              <a:t>chuẩn</a:t>
            </a:r>
            <a:r>
              <a:rPr lang="en-US" baseline="0" dirty="0"/>
              <a:t> (</a:t>
            </a:r>
            <a:r>
              <a:rPr lang="en-US" baseline="0" dirty="0" err="1"/>
              <a:t>Nếu</a:t>
            </a:r>
            <a:r>
              <a:rPr lang="en-US" baseline="0" dirty="0"/>
              <a:t> </a:t>
            </a:r>
            <a:r>
              <a:rPr lang="en-US" baseline="0" dirty="0" err="1"/>
              <a:t>một</a:t>
            </a:r>
            <a:r>
              <a:rPr lang="en-US" baseline="0" dirty="0"/>
              <a:t> </a:t>
            </a:r>
            <a:r>
              <a:rPr lang="en-US" baseline="0" dirty="0" err="1"/>
              <a:t>vài</a:t>
            </a:r>
            <a:r>
              <a:rPr lang="en-US" baseline="0" dirty="0"/>
              <a:t> </a:t>
            </a:r>
            <a:r>
              <a:rPr lang="en-US" baseline="0" dirty="0" err="1"/>
              <a:t>đặc</a:t>
            </a:r>
            <a:r>
              <a:rPr lang="en-US" baseline="0" dirty="0"/>
              <a:t> </a:t>
            </a:r>
            <a:r>
              <a:rPr lang="en-US" baseline="0" dirty="0" err="1"/>
              <a:t>trưng</a:t>
            </a:r>
            <a:r>
              <a:rPr lang="en-US" baseline="0" dirty="0"/>
              <a:t> </a:t>
            </a:r>
            <a:r>
              <a:rPr lang="en-US" baseline="0" dirty="0" err="1"/>
              <a:t>mà</a:t>
            </a:r>
            <a:r>
              <a:rPr lang="en-US" baseline="0" dirty="0"/>
              <a:t> </a:t>
            </a:r>
            <a:r>
              <a:rPr lang="en-US" baseline="0" dirty="0" err="1"/>
              <a:t>ViT</a:t>
            </a:r>
            <a:r>
              <a:rPr lang="en-US" baseline="0" dirty="0"/>
              <a:t> </a:t>
            </a:r>
            <a:r>
              <a:rPr lang="en-US" baseline="0" dirty="0" err="1"/>
              <a:t>đang</a:t>
            </a:r>
            <a:r>
              <a:rPr lang="en-US" baseline="0" dirty="0"/>
              <a:t> </a:t>
            </a:r>
            <a:r>
              <a:rPr lang="en-US" baseline="0" dirty="0" err="1"/>
              <a:t>coi</a:t>
            </a:r>
            <a:r>
              <a:rPr lang="en-US" baseline="0" dirty="0"/>
              <a:t> </a:t>
            </a:r>
            <a:r>
              <a:rPr lang="en-US" baseline="0" dirty="0" err="1"/>
              <a:t>là</a:t>
            </a:r>
            <a:r>
              <a:rPr lang="en-US" baseline="0" dirty="0"/>
              <a:t> </a:t>
            </a:r>
            <a:r>
              <a:rPr lang="en-US" baseline="0" dirty="0" err="1"/>
              <a:t>quan</a:t>
            </a:r>
            <a:r>
              <a:rPr lang="en-US" baseline="0" dirty="0"/>
              <a:t> </a:t>
            </a:r>
            <a:r>
              <a:rPr lang="en-US" baseline="0" dirty="0" err="1"/>
              <a:t>trọng</a:t>
            </a:r>
            <a:r>
              <a:rPr lang="en-US" baseline="0" dirty="0"/>
              <a:t> </a:t>
            </a:r>
            <a:r>
              <a:rPr lang="en-US" baseline="0" dirty="0" err="1"/>
              <a:t>vẫn</a:t>
            </a:r>
            <a:r>
              <a:rPr lang="en-US" baseline="0" dirty="0"/>
              <a:t> </a:t>
            </a:r>
            <a:r>
              <a:rPr lang="en-US" baseline="0" dirty="0" err="1"/>
              <a:t>đầy</a:t>
            </a:r>
            <a:r>
              <a:rPr lang="en-US" baseline="0" dirty="0"/>
              <a:t> </a:t>
            </a:r>
            <a:r>
              <a:rPr lang="en-US" baseline="0" dirty="0" err="1"/>
              <a:t>đủ</a:t>
            </a:r>
            <a:r>
              <a:rPr lang="en-US" baseline="0" dirty="0"/>
              <a:t> </a:t>
            </a:r>
            <a:r>
              <a:rPr lang="en-US" baseline="0" dirty="0" err="1"/>
              <a:t>nội</a:t>
            </a:r>
            <a:r>
              <a:rPr lang="en-US" baseline="0" dirty="0"/>
              <a:t> dung </a:t>
            </a:r>
            <a:r>
              <a:rPr lang="en-US" baseline="0" dirty="0" err="1"/>
              <a:t>và</a:t>
            </a:r>
            <a:r>
              <a:rPr lang="en-US" baseline="0" dirty="0"/>
              <a:t> </a:t>
            </a:r>
            <a:r>
              <a:rPr lang="en-US" baseline="0" dirty="0" err="1"/>
              <a:t>các</a:t>
            </a:r>
            <a:r>
              <a:rPr lang="en-US" baseline="0" dirty="0"/>
              <a:t> </a:t>
            </a:r>
            <a:r>
              <a:rPr lang="en-US" baseline="0" dirty="0" err="1"/>
              <a:t>đặc</a:t>
            </a:r>
            <a:r>
              <a:rPr lang="en-US" baseline="0" dirty="0"/>
              <a:t> </a:t>
            </a:r>
            <a:r>
              <a:rPr lang="en-US" baseline="0" dirty="0" err="1"/>
              <a:t>trưng</a:t>
            </a:r>
            <a:r>
              <a:rPr lang="en-US" baseline="0" dirty="0"/>
              <a:t> </a:t>
            </a:r>
            <a:r>
              <a:rPr lang="en-US" baseline="0" dirty="0" err="1"/>
              <a:t>khác</a:t>
            </a:r>
            <a:r>
              <a:rPr lang="en-US" baseline="0" dirty="0"/>
              <a:t> </a:t>
            </a:r>
            <a:r>
              <a:rPr lang="en-US" baseline="0" dirty="0" err="1"/>
              <a:t>đang</a:t>
            </a:r>
            <a:r>
              <a:rPr lang="en-US" baseline="0" dirty="0"/>
              <a:t> </a:t>
            </a:r>
            <a:r>
              <a:rPr lang="en-US" baseline="0" dirty="0" err="1"/>
              <a:t>bị</a:t>
            </a:r>
            <a:r>
              <a:rPr lang="en-US" baseline="0" dirty="0"/>
              <a:t> </a:t>
            </a:r>
            <a:r>
              <a:rPr lang="en-US" baseline="0" dirty="0" err="1"/>
              <a:t>bỏ</a:t>
            </a:r>
            <a:r>
              <a:rPr lang="en-US" baseline="0" dirty="0"/>
              <a:t> qua </a:t>
            </a:r>
            <a:r>
              <a:rPr lang="en-US" baseline="0" dirty="0" err="1"/>
              <a:t>lại</a:t>
            </a:r>
            <a:r>
              <a:rPr lang="en-US" baseline="0" dirty="0"/>
              <a:t> </a:t>
            </a:r>
            <a:r>
              <a:rPr lang="en-US" baseline="0" dirty="0" err="1"/>
              <a:t>bị</a:t>
            </a:r>
            <a:r>
              <a:rPr lang="en-US" baseline="0" dirty="0"/>
              <a:t> </a:t>
            </a:r>
            <a:r>
              <a:rPr lang="en-US" baseline="0" dirty="0" err="1"/>
              <a:t>mờ</a:t>
            </a:r>
            <a:r>
              <a:rPr lang="en-US" baseline="0" dirty="0"/>
              <a:t> </a:t>
            </a:r>
            <a:r>
              <a:rPr lang="en-US" baseline="0" dirty="0" err="1"/>
              <a:t>thì</a:t>
            </a:r>
            <a:r>
              <a:rPr lang="en-US" baseline="0" dirty="0"/>
              <a:t> </a:t>
            </a:r>
            <a:r>
              <a:rPr lang="en-US" baseline="0" dirty="0" err="1"/>
              <a:t>mẫu</a:t>
            </a:r>
            <a:r>
              <a:rPr lang="en-US" baseline="0" dirty="0"/>
              <a:t> </a:t>
            </a:r>
            <a:r>
              <a:rPr lang="en-US" baseline="0" dirty="0" err="1"/>
              <a:t>này</a:t>
            </a:r>
            <a:r>
              <a:rPr lang="en-US" baseline="0" dirty="0"/>
              <a:t> </a:t>
            </a:r>
            <a:r>
              <a:rPr lang="en-US" baseline="0" dirty="0" err="1"/>
              <a:t>sẽ</a:t>
            </a:r>
            <a:r>
              <a:rPr lang="en-US" baseline="0" dirty="0"/>
              <a:t> </a:t>
            </a:r>
            <a:r>
              <a:rPr lang="en-US" baseline="0" dirty="0" err="1"/>
              <a:t>không</a:t>
            </a:r>
            <a:r>
              <a:rPr lang="en-US" baseline="0" dirty="0"/>
              <a:t> </a:t>
            </a:r>
            <a:r>
              <a:rPr lang="en-US" baseline="0" dirty="0" err="1"/>
              <a:t>được</a:t>
            </a:r>
            <a:r>
              <a:rPr lang="en-US" baseline="0" dirty="0"/>
              <a:t> </a:t>
            </a:r>
            <a:r>
              <a:rPr lang="en-US" baseline="0" dirty="0" err="1"/>
              <a:t>chú</a:t>
            </a:r>
            <a:r>
              <a:rPr lang="en-US" baseline="0" dirty="0"/>
              <a:t> ý”.</a:t>
            </a:r>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34</a:t>
            </a:fld>
            <a:endParaRPr lang="en-US"/>
          </a:p>
        </p:txBody>
      </p:sp>
    </p:spTree>
    <p:extLst>
      <p:ext uri="{BB962C8B-B14F-4D97-AF65-F5344CB8AC3E}">
        <p14:creationId xmlns:p14="http://schemas.microsoft.com/office/powerpoint/2010/main" val="2985705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37</a:t>
            </a:fld>
            <a:endParaRPr lang="en-US"/>
          </a:p>
        </p:txBody>
      </p:sp>
    </p:spTree>
    <p:extLst>
      <p:ext uri="{BB962C8B-B14F-4D97-AF65-F5344CB8AC3E}">
        <p14:creationId xmlns:p14="http://schemas.microsoft.com/office/powerpoint/2010/main" val="139276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38</a:t>
            </a:fld>
            <a:endParaRPr lang="en-US"/>
          </a:p>
        </p:txBody>
      </p:sp>
    </p:spTree>
    <p:extLst>
      <p:ext uri="{BB962C8B-B14F-4D97-AF65-F5344CB8AC3E}">
        <p14:creationId xmlns:p14="http://schemas.microsoft.com/office/powerpoint/2010/main" val="139276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42</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4</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43</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44</a:t>
            </a:fld>
            <a:endParaRPr lang="en-US"/>
          </a:p>
        </p:txBody>
      </p:sp>
    </p:spTree>
    <p:extLst>
      <p:ext uri="{BB962C8B-B14F-4D97-AF65-F5344CB8AC3E}">
        <p14:creationId xmlns:p14="http://schemas.microsoft.com/office/powerpoint/2010/main" val="19213041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45</a:t>
            </a:fld>
            <a:endParaRPr lang="en-US"/>
          </a:p>
        </p:txBody>
      </p:sp>
    </p:spTree>
    <p:extLst>
      <p:ext uri="{BB962C8B-B14F-4D97-AF65-F5344CB8AC3E}">
        <p14:creationId xmlns:p14="http://schemas.microsoft.com/office/powerpoint/2010/main" val="1802373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46</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47</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48</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54</a:t>
            </a:fld>
            <a:endParaRPr lang="en-US"/>
          </a:p>
        </p:txBody>
      </p:sp>
    </p:spTree>
    <p:extLst>
      <p:ext uri="{BB962C8B-B14F-4D97-AF65-F5344CB8AC3E}">
        <p14:creationId xmlns:p14="http://schemas.microsoft.com/office/powerpoint/2010/main" val="1833498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5</a:t>
            </a:fld>
            <a:endParaRPr lang="en-US"/>
          </a:p>
        </p:txBody>
      </p:sp>
    </p:spTree>
    <p:extLst>
      <p:ext uri="{BB962C8B-B14F-4D97-AF65-F5344CB8AC3E}">
        <p14:creationId xmlns:p14="http://schemas.microsoft.com/office/powerpoint/2010/main" val="330463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7</a:t>
            </a:fld>
            <a:endParaRPr lang="en-US"/>
          </a:p>
        </p:txBody>
      </p:sp>
    </p:spTree>
    <p:extLst>
      <p:ext uri="{BB962C8B-B14F-4D97-AF65-F5344CB8AC3E}">
        <p14:creationId xmlns:p14="http://schemas.microsoft.com/office/powerpoint/2010/main" val="1090587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Nhân</a:t>
            </a:r>
            <a:r>
              <a:rPr lang="en-US" baseline="0" dirty="0"/>
              <a:t> </a:t>
            </a:r>
            <a:r>
              <a:rPr lang="en-US" baseline="0" dirty="0" err="1"/>
              <a:t>mạnh</a:t>
            </a:r>
            <a:r>
              <a:rPr lang="en-US" baseline="0" dirty="0"/>
              <a:t> </a:t>
            </a:r>
            <a:r>
              <a:rPr lang="en-US" baseline="0" dirty="0" err="1"/>
              <a:t>tới</a:t>
            </a:r>
            <a:r>
              <a:rPr lang="en-US" baseline="0" dirty="0"/>
              <a:t> </a:t>
            </a:r>
            <a:r>
              <a:rPr lang="en-US" baseline="0" dirty="0" err="1"/>
              <a:t>thành</a:t>
            </a:r>
            <a:r>
              <a:rPr lang="en-US" baseline="0" dirty="0"/>
              <a:t> </a:t>
            </a:r>
            <a:r>
              <a:rPr lang="en-US" baseline="0" dirty="0" err="1"/>
              <a:t>phần</a:t>
            </a:r>
            <a:r>
              <a:rPr lang="en-US" baseline="0" dirty="0"/>
              <a:t> </a:t>
            </a:r>
            <a:r>
              <a:rPr lang="en-US" baseline="0" dirty="0" err="1"/>
              <a:t>mà</a:t>
            </a:r>
            <a:r>
              <a:rPr lang="en-US" baseline="0" dirty="0"/>
              <a:t> </a:t>
            </a:r>
            <a:r>
              <a:rPr lang="en-US" baseline="0" dirty="0" err="1"/>
              <a:t>mình</a:t>
            </a:r>
            <a:r>
              <a:rPr lang="en-US" baseline="0" dirty="0"/>
              <a:t> </a:t>
            </a:r>
            <a:r>
              <a:rPr lang="en-US" baseline="0" dirty="0" err="1"/>
              <a:t>nghiên</a:t>
            </a:r>
            <a:r>
              <a:rPr lang="en-US" baseline="0" dirty="0"/>
              <a:t> </a:t>
            </a:r>
            <a:r>
              <a:rPr lang="en-US" baseline="0" dirty="0" err="1"/>
              <a:t>cứu</a:t>
            </a:r>
            <a:r>
              <a:rPr lang="en-US" baseline="0" dirty="0"/>
              <a:t> </a:t>
            </a:r>
            <a:r>
              <a:rPr lang="en-US" baseline="0" dirty="0" err="1"/>
              <a:t>để</a:t>
            </a:r>
            <a:r>
              <a:rPr lang="en-US" baseline="0" dirty="0"/>
              <a:t> sang </a:t>
            </a:r>
            <a:r>
              <a:rPr lang="en-US" baseline="0" dirty="0" err="1"/>
              <a:t>phần</a:t>
            </a:r>
            <a:r>
              <a:rPr lang="en-US" baseline="0" dirty="0"/>
              <a:t> </a:t>
            </a:r>
            <a:r>
              <a:rPr lang="en-US" baseline="0" dirty="0" err="1"/>
              <a:t>tiếp</a:t>
            </a:r>
            <a:r>
              <a:rPr lang="en-US" baseline="0" dirty="0"/>
              <a:t> </a:t>
            </a:r>
            <a:r>
              <a:rPr lang="en-US" baseline="0" dirty="0" err="1"/>
              <a:t>theo</a:t>
            </a:r>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8</a:t>
            </a:fld>
            <a:endParaRPr lang="en-US"/>
          </a:p>
        </p:txBody>
      </p:sp>
    </p:spTree>
    <p:extLst>
      <p:ext uri="{BB962C8B-B14F-4D97-AF65-F5344CB8AC3E}">
        <p14:creationId xmlns:p14="http://schemas.microsoft.com/office/powerpoint/2010/main" val="214259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9</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10</a:t>
            </a:fld>
            <a:endParaRPr lang="en-US"/>
          </a:p>
        </p:txBody>
      </p:sp>
    </p:spTree>
    <p:extLst>
      <p:ext uri="{BB962C8B-B14F-4D97-AF65-F5344CB8AC3E}">
        <p14:creationId xmlns:p14="http://schemas.microsoft.com/office/powerpoint/2010/main" val="793549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F32094-4141-4E1F-94D9-C2AD07E060B0}" type="slidenum">
              <a:rPr lang="en-US" smtClean="0"/>
              <a:t>11</a:t>
            </a:fld>
            <a:endParaRPr lang="en-US"/>
          </a:p>
        </p:txBody>
      </p:sp>
    </p:spTree>
    <p:extLst>
      <p:ext uri="{BB962C8B-B14F-4D97-AF65-F5344CB8AC3E}">
        <p14:creationId xmlns:p14="http://schemas.microsoft.com/office/powerpoint/2010/main" val="793549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3" y="2556518"/>
            <a:ext cx="12435842" cy="1764027"/>
          </a:xfrm>
        </p:spPr>
        <p:txBody>
          <a:bodyPr/>
          <a:lstStyle/>
          <a:p>
            <a:r>
              <a:rPr lang="en-US" dirty="0"/>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015" indent="0" algn="ctr">
              <a:buNone/>
              <a:defRPr>
                <a:solidFill>
                  <a:schemeClr val="tx1">
                    <a:tint val="75000"/>
                  </a:schemeClr>
                </a:solidFill>
              </a:defRPr>
            </a:lvl2pPr>
            <a:lvl3pPr marL="1306030" indent="0" algn="ctr">
              <a:buNone/>
              <a:defRPr>
                <a:solidFill>
                  <a:schemeClr val="tx1">
                    <a:tint val="75000"/>
                  </a:schemeClr>
                </a:solidFill>
              </a:defRPr>
            </a:lvl3pPr>
            <a:lvl4pPr marL="1959048" indent="0" algn="ctr">
              <a:buNone/>
              <a:defRPr>
                <a:solidFill>
                  <a:schemeClr val="tx1">
                    <a:tint val="75000"/>
                  </a:schemeClr>
                </a:solidFill>
              </a:defRPr>
            </a:lvl4pPr>
            <a:lvl5pPr marL="2612063" indent="0" algn="ctr">
              <a:buNone/>
              <a:defRPr>
                <a:solidFill>
                  <a:schemeClr val="tx1">
                    <a:tint val="75000"/>
                  </a:schemeClr>
                </a:solidFill>
              </a:defRPr>
            </a:lvl5pPr>
            <a:lvl6pPr marL="3265078" indent="0" algn="ctr">
              <a:buNone/>
              <a:defRPr>
                <a:solidFill>
                  <a:schemeClr val="tx1">
                    <a:tint val="75000"/>
                  </a:schemeClr>
                </a:solidFill>
              </a:defRPr>
            </a:lvl6pPr>
            <a:lvl7pPr marL="3918093" indent="0" algn="ctr">
              <a:buNone/>
              <a:defRPr>
                <a:solidFill>
                  <a:schemeClr val="tx1">
                    <a:tint val="75000"/>
                  </a:schemeClr>
                </a:solidFill>
              </a:defRPr>
            </a:lvl7pPr>
            <a:lvl8pPr marL="4571111" indent="0" algn="ctr">
              <a:buNone/>
              <a:defRPr>
                <a:solidFill>
                  <a:schemeClr val="tx1">
                    <a:tint val="75000"/>
                  </a:schemeClr>
                </a:solidFill>
              </a:defRPr>
            </a:lvl8pPr>
            <a:lvl9pPr marL="522412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3176B-0342-4F3C-8DE7-107A6844DDAC}" type="slidenum">
              <a:rPr lang="en-US" smtClean="0"/>
              <a:t>‹#›</a:t>
            </a:fld>
            <a:endParaRPr lang="en-US" dirty="0"/>
          </a:p>
        </p:txBody>
      </p:sp>
    </p:spTree>
    <p:extLst>
      <p:ext uri="{BB962C8B-B14F-4D97-AF65-F5344CB8AC3E}">
        <p14:creationId xmlns:p14="http://schemas.microsoft.com/office/powerpoint/2010/main" val="100405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3176B-0342-4F3C-8DE7-107A6844DDAC}" type="slidenum">
              <a:rPr lang="en-US" smtClean="0"/>
              <a:t>‹#›</a:t>
            </a:fld>
            <a:endParaRPr lang="en-US" dirty="0"/>
          </a:p>
        </p:txBody>
      </p:sp>
    </p:spTree>
    <p:extLst>
      <p:ext uri="{BB962C8B-B14F-4D97-AF65-F5344CB8AC3E}">
        <p14:creationId xmlns:p14="http://schemas.microsoft.com/office/powerpoint/2010/main" val="3282906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802" y="329576"/>
            <a:ext cx="10718800" cy="70218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p:txBody>
          <a:bodyPr/>
          <a:lstStyle/>
          <a:p>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1793176B-0342-4F3C-8DE7-107A6844DDAC}" type="slidenum">
              <a:rPr lang="en-US" smtClean="0"/>
              <a:pPr/>
              <a:t>‹#›</a:t>
            </a:fld>
            <a:endParaRPr lang="en-US" dirty="0"/>
          </a:p>
        </p:txBody>
      </p:sp>
    </p:spTree>
    <p:extLst>
      <p:ext uri="{BB962C8B-B14F-4D97-AF65-F5344CB8AC3E}">
        <p14:creationId xmlns:p14="http://schemas.microsoft.com/office/powerpoint/2010/main" val="3715252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3" userDrawn="1">
  <p:cSld name="Title and body 3">
    <p:spTree>
      <p:nvGrpSpPr>
        <p:cNvPr id="1" name="Shape 1139"/>
        <p:cNvGrpSpPr/>
        <p:nvPr/>
      </p:nvGrpSpPr>
      <p:grpSpPr>
        <a:xfrm>
          <a:off x="0" y="0"/>
          <a:ext cx="0" cy="0"/>
          <a:chOff x="0" y="0"/>
          <a:chExt cx="0" cy="0"/>
        </a:xfrm>
      </p:grpSpPr>
      <p:cxnSp>
        <p:nvCxnSpPr>
          <p:cNvPr id="1142" name="Google Shape;1142;p23"/>
          <p:cNvCxnSpPr/>
          <p:nvPr/>
        </p:nvCxnSpPr>
        <p:spPr>
          <a:xfrm rot="10800000">
            <a:off x="484800" y="5375003"/>
            <a:ext cx="242880" cy="1531683"/>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6932084"/>
            <a:ext cx="714720" cy="1062243"/>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81183" y="6668483"/>
            <a:ext cx="467242" cy="468117"/>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238065" y="5158881"/>
            <a:ext cx="468978" cy="469422"/>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11515162" y="472158"/>
            <a:ext cx="1851360" cy="86832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3366520" y="-10598"/>
            <a:ext cx="1266240" cy="1338237"/>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2902841" y="843089"/>
            <a:ext cx="930882" cy="931761"/>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11254203" y="273407"/>
            <a:ext cx="467242" cy="468117"/>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14012722" y="367448"/>
            <a:ext cx="280000" cy="279999"/>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13584082" y="273402"/>
            <a:ext cx="280020" cy="432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12666162" y="1799361"/>
            <a:ext cx="280020" cy="432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Slide Number Placeholder 6"/>
          <p:cNvSpPr>
            <a:spLocks noGrp="1"/>
          </p:cNvSpPr>
          <p:nvPr>
            <p:ph type="sldNum" sz="quarter" idx="12"/>
          </p:nvPr>
        </p:nvSpPr>
        <p:spPr/>
        <p:txBody>
          <a:bodyPr/>
          <a:lstStyle/>
          <a:p>
            <a:fld id="{1793176B-0342-4F3C-8DE7-107A6844DDAC}" type="slidenum">
              <a:rPr lang="en-US" smtClean="0"/>
              <a:pPr/>
              <a:t>‹#›</a:t>
            </a:fld>
            <a:endParaRPr lang="en-US" dirty="0"/>
          </a:p>
        </p:txBody>
      </p:sp>
    </p:spTree>
    <p:extLst>
      <p:ext uri="{BB962C8B-B14F-4D97-AF65-F5344CB8AC3E}">
        <p14:creationId xmlns:p14="http://schemas.microsoft.com/office/powerpoint/2010/main" val="632194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3" userDrawn="1">
  <p:cSld name="1_Title and body 3">
    <p:spTree>
      <p:nvGrpSpPr>
        <p:cNvPr id="1" name="Shape 1139"/>
        <p:cNvGrpSpPr/>
        <p:nvPr/>
      </p:nvGrpSpPr>
      <p:grpSpPr>
        <a:xfrm>
          <a:off x="0" y="0"/>
          <a:ext cx="0" cy="0"/>
          <a:chOff x="0" y="0"/>
          <a:chExt cx="0" cy="0"/>
        </a:xfrm>
      </p:grpSpPr>
      <p:sp>
        <p:nvSpPr>
          <p:cNvPr id="1141" name="Google Shape;1141;p23"/>
          <p:cNvSpPr txBox="1">
            <a:spLocks noGrp="1"/>
          </p:cNvSpPr>
          <p:nvPr>
            <p:ph type="body" idx="1"/>
          </p:nvPr>
        </p:nvSpPr>
        <p:spPr>
          <a:xfrm>
            <a:off x="1143440" y="1843440"/>
            <a:ext cx="12328800" cy="5647200"/>
          </a:xfrm>
          <a:prstGeom prst="rect">
            <a:avLst/>
          </a:prstGeom>
          <a:noFill/>
          <a:ln>
            <a:noFill/>
          </a:ln>
        </p:spPr>
        <p:txBody>
          <a:bodyPr spcFirstLastPara="1" wrap="square" lIns="146271" tIns="146271" rIns="146271" bIns="146271" anchor="ctr" anchorCtr="0">
            <a:noAutofit/>
          </a:bodyPr>
          <a:lstStyle>
            <a:lvl1pPr marL="731473" lvl="0" indent="-487649" rtl="0">
              <a:spcBef>
                <a:spcPts val="0"/>
              </a:spcBef>
              <a:spcAft>
                <a:spcPts val="0"/>
              </a:spcAft>
              <a:buClr>
                <a:srgbClr val="434343"/>
              </a:buClr>
              <a:buSzPts val="1200"/>
              <a:buFont typeface="Barlow Semi Condensed"/>
              <a:buAutoNum type="arabicPeriod"/>
              <a:defRPr sz="1900">
                <a:solidFill>
                  <a:schemeClr val="dk2"/>
                </a:solidFill>
                <a:latin typeface="Barlow Semi Condensed"/>
                <a:ea typeface="Barlow Semi Condensed"/>
                <a:cs typeface="Barlow Semi Condensed"/>
                <a:sym typeface="Barlow Semi Condensed"/>
              </a:defRPr>
            </a:lvl1pPr>
            <a:lvl2pPr marL="1462946" lvl="1" indent="-487649" rtl="0">
              <a:spcBef>
                <a:spcPts val="0"/>
              </a:spcBef>
              <a:spcAft>
                <a:spcPts val="0"/>
              </a:spcAft>
              <a:buClr>
                <a:srgbClr val="434343"/>
              </a:buClr>
              <a:buSzPts val="1200"/>
              <a:buFont typeface="Roboto Condensed"/>
              <a:buAutoNum type="alphaLcPeriod"/>
              <a:defRPr>
                <a:solidFill>
                  <a:schemeClr val="dk2"/>
                </a:solidFill>
                <a:latin typeface="Barlow Semi Condensed"/>
                <a:ea typeface="Barlow Semi Condensed"/>
                <a:cs typeface="Barlow Semi Condensed"/>
                <a:sym typeface="Barlow Semi Condensed"/>
              </a:defRPr>
            </a:lvl2pPr>
            <a:lvl3pPr marL="2194421" lvl="2" indent="-487649" rtl="0">
              <a:spcBef>
                <a:spcPts val="0"/>
              </a:spcBef>
              <a:spcAft>
                <a:spcPts val="0"/>
              </a:spcAft>
              <a:buClr>
                <a:srgbClr val="434343"/>
              </a:buClr>
              <a:buSzPts val="1200"/>
              <a:buFont typeface="Roboto Condensed"/>
              <a:buAutoNum type="romanLcPeriod"/>
              <a:defRPr>
                <a:solidFill>
                  <a:schemeClr val="dk2"/>
                </a:solidFill>
                <a:latin typeface="Barlow Semi Condensed"/>
                <a:ea typeface="Barlow Semi Condensed"/>
                <a:cs typeface="Barlow Semi Condensed"/>
                <a:sym typeface="Barlow Semi Condensed"/>
              </a:defRPr>
            </a:lvl3pPr>
            <a:lvl4pPr marL="2925894" lvl="3" indent="-487649" rtl="0">
              <a:spcBef>
                <a:spcPts val="0"/>
              </a:spcBef>
              <a:spcAft>
                <a:spcPts val="0"/>
              </a:spcAft>
              <a:buClr>
                <a:srgbClr val="434343"/>
              </a:buClr>
              <a:buSzPts val="1200"/>
              <a:buFont typeface="Roboto Condensed"/>
              <a:buAutoNum type="arabicPeriod"/>
              <a:defRPr>
                <a:solidFill>
                  <a:schemeClr val="dk2"/>
                </a:solidFill>
                <a:latin typeface="Barlow Semi Condensed"/>
                <a:ea typeface="Barlow Semi Condensed"/>
                <a:cs typeface="Barlow Semi Condensed"/>
                <a:sym typeface="Barlow Semi Condensed"/>
              </a:defRPr>
            </a:lvl4pPr>
            <a:lvl5pPr marL="3657367" lvl="4" indent="-487649" rtl="0">
              <a:spcBef>
                <a:spcPts val="0"/>
              </a:spcBef>
              <a:spcAft>
                <a:spcPts val="0"/>
              </a:spcAft>
              <a:buClr>
                <a:srgbClr val="434343"/>
              </a:buClr>
              <a:buSzPts val="1200"/>
              <a:buFont typeface="Roboto Condensed"/>
              <a:buAutoNum type="alphaLcPeriod"/>
              <a:defRPr>
                <a:solidFill>
                  <a:schemeClr val="dk2"/>
                </a:solidFill>
                <a:latin typeface="Barlow Semi Condensed"/>
                <a:ea typeface="Barlow Semi Condensed"/>
                <a:cs typeface="Barlow Semi Condensed"/>
                <a:sym typeface="Barlow Semi Condensed"/>
              </a:defRPr>
            </a:lvl5pPr>
            <a:lvl6pPr marL="4388840" lvl="5" indent="-487649" rtl="0">
              <a:spcBef>
                <a:spcPts val="0"/>
              </a:spcBef>
              <a:spcAft>
                <a:spcPts val="0"/>
              </a:spcAft>
              <a:buClr>
                <a:srgbClr val="434343"/>
              </a:buClr>
              <a:buSzPts val="1200"/>
              <a:buFont typeface="Roboto Condensed"/>
              <a:buAutoNum type="romanLcPeriod"/>
              <a:defRPr>
                <a:solidFill>
                  <a:schemeClr val="dk2"/>
                </a:solidFill>
                <a:latin typeface="Barlow Semi Condensed"/>
                <a:ea typeface="Barlow Semi Condensed"/>
                <a:cs typeface="Barlow Semi Condensed"/>
                <a:sym typeface="Barlow Semi Condensed"/>
              </a:defRPr>
            </a:lvl6pPr>
            <a:lvl7pPr marL="5120313" lvl="6" indent="-487649" rtl="0">
              <a:spcBef>
                <a:spcPts val="0"/>
              </a:spcBef>
              <a:spcAft>
                <a:spcPts val="0"/>
              </a:spcAft>
              <a:buClr>
                <a:srgbClr val="434343"/>
              </a:buClr>
              <a:buSzPts val="1200"/>
              <a:buFont typeface="Roboto Condensed"/>
              <a:buAutoNum type="arabicPeriod"/>
              <a:defRPr>
                <a:solidFill>
                  <a:schemeClr val="dk2"/>
                </a:solidFill>
                <a:latin typeface="Barlow Semi Condensed"/>
                <a:ea typeface="Barlow Semi Condensed"/>
                <a:cs typeface="Barlow Semi Condensed"/>
                <a:sym typeface="Barlow Semi Condensed"/>
              </a:defRPr>
            </a:lvl7pPr>
            <a:lvl8pPr marL="5851788" lvl="7" indent="-487649" rtl="0">
              <a:spcBef>
                <a:spcPts val="0"/>
              </a:spcBef>
              <a:spcAft>
                <a:spcPts val="0"/>
              </a:spcAft>
              <a:buClr>
                <a:srgbClr val="434343"/>
              </a:buClr>
              <a:buSzPts val="1200"/>
              <a:buFont typeface="Roboto Condensed"/>
              <a:buAutoNum type="alphaLcPeriod"/>
              <a:defRPr>
                <a:solidFill>
                  <a:schemeClr val="dk2"/>
                </a:solidFill>
                <a:latin typeface="Barlow Semi Condensed"/>
                <a:ea typeface="Barlow Semi Condensed"/>
                <a:cs typeface="Barlow Semi Condensed"/>
                <a:sym typeface="Barlow Semi Condensed"/>
              </a:defRPr>
            </a:lvl8pPr>
            <a:lvl9pPr marL="6583261" lvl="8" indent="-487649" rtl="0">
              <a:spcBef>
                <a:spcPts val="0"/>
              </a:spcBef>
              <a:spcAft>
                <a:spcPts val="0"/>
              </a:spcAft>
              <a:buClr>
                <a:srgbClr val="434343"/>
              </a:buClr>
              <a:buSzPts val="1200"/>
              <a:buFont typeface="Roboto Condensed"/>
              <a:buAutoNum type="romanLcPeriod"/>
              <a:defRPr>
                <a:solidFill>
                  <a:schemeClr val="dk2"/>
                </a:solidFill>
                <a:latin typeface="Barlow Semi Condensed"/>
                <a:ea typeface="Barlow Semi Condensed"/>
                <a:cs typeface="Barlow Semi Condensed"/>
                <a:sym typeface="Barlow Semi Condensed"/>
              </a:defRPr>
            </a:lvl9pPr>
          </a:lstStyle>
          <a:p>
            <a:endParaRPr dirty="0"/>
          </a:p>
        </p:txBody>
      </p:sp>
      <p:cxnSp>
        <p:nvCxnSpPr>
          <p:cNvPr id="1142" name="Google Shape;1142;p23"/>
          <p:cNvCxnSpPr/>
          <p:nvPr/>
        </p:nvCxnSpPr>
        <p:spPr>
          <a:xfrm rot="10800000">
            <a:off x="484801" y="5375000"/>
            <a:ext cx="242879" cy="153168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1" y="6932080"/>
            <a:ext cx="714720" cy="106224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81183" y="6668480"/>
            <a:ext cx="467240" cy="468120"/>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238064" y="5158880"/>
            <a:ext cx="468977" cy="469421"/>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11515160" y="472160"/>
            <a:ext cx="1851360" cy="86832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3366521" y="-10600"/>
            <a:ext cx="1266240" cy="133824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2902840" y="843081"/>
            <a:ext cx="930881" cy="93176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11254201" y="273401"/>
            <a:ext cx="467240" cy="468120"/>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14012720" y="367440"/>
            <a:ext cx="280000" cy="280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13584081" y="273400"/>
            <a:ext cx="280021" cy="432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12666161" y="1799360"/>
            <a:ext cx="280021" cy="432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Slide Number Placeholder 6"/>
          <p:cNvSpPr>
            <a:spLocks noGrp="1"/>
          </p:cNvSpPr>
          <p:nvPr>
            <p:ph type="sldNum" sz="quarter" idx="12"/>
          </p:nvPr>
        </p:nvSpPr>
        <p:spPr/>
        <p:txBody>
          <a:bodyPr/>
          <a:lstStyle>
            <a:lvl1pPr marL="0" marR="0" indent="0" algn="r" defTabSz="1306030" rtl="0" eaLnBrk="1" fontAlgn="auto" latinLnBrk="0" hangingPunct="1">
              <a:lnSpc>
                <a:spcPct val="100000"/>
              </a:lnSpc>
              <a:spcBef>
                <a:spcPts val="0"/>
              </a:spcBef>
              <a:spcAft>
                <a:spcPts val="0"/>
              </a:spcAft>
              <a:buClrTx/>
              <a:buSzTx/>
              <a:buFontTx/>
              <a:buNone/>
              <a:tabLst/>
              <a:defRPr/>
            </a:lvl1pPr>
          </a:lstStyle>
          <a:p>
            <a:fld id="{1793176B-0342-4F3C-8DE7-107A6844DDAC}" type="slidenum">
              <a:rPr lang="en-US" smtClean="0"/>
              <a:pPr/>
              <a:t>‹#›</a:t>
            </a:fld>
            <a:endParaRPr lang="en-US" dirty="0"/>
          </a:p>
        </p:txBody>
      </p:sp>
    </p:spTree>
    <p:extLst>
      <p:ext uri="{BB962C8B-B14F-4D97-AF65-F5344CB8AC3E}">
        <p14:creationId xmlns:p14="http://schemas.microsoft.com/office/powerpoint/2010/main" val="1976924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3176B-0342-4F3C-8DE7-107A6844DDAC}" type="slidenum">
              <a:rPr lang="en-US" smtClean="0"/>
              <a:t>‹#›</a:t>
            </a:fld>
            <a:endParaRPr lang="en-US"/>
          </a:p>
        </p:txBody>
      </p:sp>
    </p:spTree>
    <p:extLst>
      <p:ext uri="{BB962C8B-B14F-4D97-AF65-F5344CB8AC3E}">
        <p14:creationId xmlns:p14="http://schemas.microsoft.com/office/powerpoint/2010/main" val="1699190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3" y="5288283"/>
            <a:ext cx="12435842" cy="1634490"/>
          </a:xfrm>
        </p:spPr>
        <p:txBody>
          <a:bodyPr anchor="t"/>
          <a:lstStyle>
            <a:lvl1pPr algn="l">
              <a:defRPr sz="5800" b="1" cap="all"/>
            </a:lvl1pPr>
          </a:lstStyle>
          <a:p>
            <a:r>
              <a:rPr lang="en-US"/>
              <a:t>Click to edit Master title style</a:t>
            </a:r>
          </a:p>
        </p:txBody>
      </p:sp>
      <p:sp>
        <p:nvSpPr>
          <p:cNvPr id="3" name="Text Placeholder 2"/>
          <p:cNvSpPr>
            <a:spLocks noGrp="1"/>
          </p:cNvSpPr>
          <p:nvPr>
            <p:ph type="body" idx="1"/>
          </p:nvPr>
        </p:nvSpPr>
        <p:spPr>
          <a:xfrm>
            <a:off x="1155703" y="3488063"/>
            <a:ext cx="12435842" cy="1800225"/>
          </a:xfrm>
        </p:spPr>
        <p:txBody>
          <a:bodyPr anchor="b"/>
          <a:lstStyle>
            <a:lvl1pPr marL="0" indent="0">
              <a:buNone/>
              <a:defRPr sz="2800">
                <a:solidFill>
                  <a:schemeClr val="tx1">
                    <a:tint val="75000"/>
                  </a:schemeClr>
                </a:solidFill>
              </a:defRPr>
            </a:lvl1pPr>
            <a:lvl2pPr marL="653015" indent="0">
              <a:buNone/>
              <a:defRPr sz="2500">
                <a:solidFill>
                  <a:schemeClr val="tx1">
                    <a:tint val="75000"/>
                  </a:schemeClr>
                </a:solidFill>
              </a:defRPr>
            </a:lvl2pPr>
            <a:lvl3pPr marL="1306030" indent="0">
              <a:buNone/>
              <a:defRPr sz="2200">
                <a:solidFill>
                  <a:schemeClr val="tx1">
                    <a:tint val="75000"/>
                  </a:schemeClr>
                </a:solidFill>
              </a:defRPr>
            </a:lvl3pPr>
            <a:lvl4pPr marL="1959048" indent="0">
              <a:buNone/>
              <a:defRPr sz="1900">
                <a:solidFill>
                  <a:schemeClr val="tx1">
                    <a:tint val="75000"/>
                  </a:schemeClr>
                </a:solidFill>
              </a:defRPr>
            </a:lvl4pPr>
            <a:lvl5pPr marL="2612063" indent="0">
              <a:buNone/>
              <a:defRPr sz="1900">
                <a:solidFill>
                  <a:schemeClr val="tx1">
                    <a:tint val="75000"/>
                  </a:schemeClr>
                </a:solidFill>
              </a:defRPr>
            </a:lvl5pPr>
            <a:lvl6pPr marL="3265078" indent="0">
              <a:buNone/>
              <a:defRPr sz="1900">
                <a:solidFill>
                  <a:schemeClr val="tx1">
                    <a:tint val="75000"/>
                  </a:schemeClr>
                </a:solidFill>
              </a:defRPr>
            </a:lvl6pPr>
            <a:lvl7pPr marL="3918093" indent="0">
              <a:buNone/>
              <a:defRPr sz="1900">
                <a:solidFill>
                  <a:schemeClr val="tx1">
                    <a:tint val="75000"/>
                  </a:schemeClr>
                </a:solidFill>
              </a:defRPr>
            </a:lvl7pPr>
            <a:lvl8pPr marL="4571111" indent="0">
              <a:buNone/>
              <a:defRPr sz="1900">
                <a:solidFill>
                  <a:schemeClr val="tx1">
                    <a:tint val="75000"/>
                  </a:schemeClr>
                </a:solidFill>
              </a:defRPr>
            </a:lvl8pPr>
            <a:lvl9pPr marL="5224126"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93176B-0342-4F3C-8DE7-107A6844DDAC}" type="slidenum">
              <a:rPr lang="en-US" smtClean="0"/>
              <a:t>‹#›</a:t>
            </a:fld>
            <a:endParaRPr lang="en-US"/>
          </a:p>
        </p:txBody>
      </p:sp>
    </p:spTree>
    <p:extLst>
      <p:ext uri="{BB962C8B-B14F-4D97-AF65-F5344CB8AC3E}">
        <p14:creationId xmlns:p14="http://schemas.microsoft.com/office/powerpoint/2010/main" val="428015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2" y="1920240"/>
            <a:ext cx="6461760" cy="5431158"/>
          </a:xfrm>
        </p:spPr>
        <p:txBody>
          <a:bodyPr/>
          <a:lstStyle>
            <a:lvl1pPr>
              <a:defRPr sz="3900"/>
            </a:lvl1pPr>
            <a:lvl2pPr>
              <a:defRPr sz="33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1920240"/>
            <a:ext cx="6461760" cy="5431158"/>
          </a:xfrm>
        </p:spPr>
        <p:txBody>
          <a:bodyPr/>
          <a:lstStyle>
            <a:lvl1pPr>
              <a:defRPr sz="3900"/>
            </a:lvl1pPr>
            <a:lvl2pPr>
              <a:defRPr sz="3300"/>
            </a:lvl2pPr>
            <a:lvl3pPr>
              <a:defRPr sz="2800"/>
            </a:lvl3pPr>
            <a:lvl4pPr>
              <a:defRPr sz="2500"/>
            </a:lvl4pPr>
            <a:lvl5pPr>
              <a:defRPr sz="2500"/>
            </a:lvl5pPr>
            <a:lvl6pPr>
              <a:defRPr sz="2500"/>
            </a:lvl6pPr>
            <a:lvl7pPr>
              <a:defRPr sz="2500"/>
            </a:lvl7pPr>
            <a:lvl8pPr>
              <a:defRPr sz="2500"/>
            </a:lvl8pPr>
            <a:lvl9pPr>
              <a:defRPr sz="2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93176B-0342-4F3C-8DE7-107A6844DDAC}" type="slidenum">
              <a:rPr lang="en-US" smtClean="0"/>
              <a:t>‹#›</a:t>
            </a:fld>
            <a:endParaRPr lang="en-US"/>
          </a:p>
        </p:txBody>
      </p:sp>
    </p:spTree>
    <p:extLst>
      <p:ext uri="{BB962C8B-B14F-4D97-AF65-F5344CB8AC3E}">
        <p14:creationId xmlns:p14="http://schemas.microsoft.com/office/powerpoint/2010/main" val="38142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2" y="1842138"/>
            <a:ext cx="6464300" cy="767718"/>
          </a:xfrm>
        </p:spPr>
        <p:txBody>
          <a:bodyPr anchor="b"/>
          <a:lstStyle>
            <a:lvl1pPr marL="0" indent="0">
              <a:buNone/>
              <a:defRPr sz="3300" b="1"/>
            </a:lvl1pPr>
            <a:lvl2pPr marL="653015" indent="0">
              <a:buNone/>
              <a:defRPr sz="2800" b="1"/>
            </a:lvl2pPr>
            <a:lvl3pPr marL="1306030" indent="0">
              <a:buNone/>
              <a:defRPr sz="2500" b="1"/>
            </a:lvl3pPr>
            <a:lvl4pPr marL="1959048" indent="0">
              <a:buNone/>
              <a:defRPr sz="2200" b="1"/>
            </a:lvl4pPr>
            <a:lvl5pPr marL="2612063" indent="0">
              <a:buNone/>
              <a:defRPr sz="2200" b="1"/>
            </a:lvl5pPr>
            <a:lvl6pPr marL="3265078" indent="0">
              <a:buNone/>
              <a:defRPr sz="2200" b="1"/>
            </a:lvl6pPr>
            <a:lvl7pPr marL="3918093" indent="0">
              <a:buNone/>
              <a:defRPr sz="2200" b="1"/>
            </a:lvl7pPr>
            <a:lvl8pPr marL="4571111" indent="0">
              <a:buNone/>
              <a:defRPr sz="2200" b="1"/>
            </a:lvl8pPr>
            <a:lvl9pPr marL="5224126" indent="0">
              <a:buNone/>
              <a:defRPr sz="2200" b="1"/>
            </a:lvl9pPr>
          </a:lstStyle>
          <a:p>
            <a:pPr lvl="0"/>
            <a:r>
              <a:rPr lang="en-US"/>
              <a:t>Click to edit Master text styles</a:t>
            </a:r>
          </a:p>
        </p:txBody>
      </p:sp>
      <p:sp>
        <p:nvSpPr>
          <p:cNvPr id="4" name="Content Placeholder 3"/>
          <p:cNvSpPr>
            <a:spLocks noGrp="1"/>
          </p:cNvSpPr>
          <p:nvPr>
            <p:ph sz="half" idx="2"/>
          </p:nvPr>
        </p:nvSpPr>
        <p:spPr>
          <a:xfrm>
            <a:off x="731522" y="2609856"/>
            <a:ext cx="6464300" cy="4741542"/>
          </a:xfrm>
        </p:spPr>
        <p:txBody>
          <a:bodyPr/>
          <a:lstStyle>
            <a:lvl1pPr>
              <a:defRPr sz="33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5" y="1842138"/>
            <a:ext cx="6466838" cy="767718"/>
          </a:xfrm>
        </p:spPr>
        <p:txBody>
          <a:bodyPr anchor="b"/>
          <a:lstStyle>
            <a:lvl1pPr marL="0" indent="0">
              <a:buNone/>
              <a:defRPr sz="3300" b="1"/>
            </a:lvl1pPr>
            <a:lvl2pPr marL="653015" indent="0">
              <a:buNone/>
              <a:defRPr sz="2800" b="1"/>
            </a:lvl2pPr>
            <a:lvl3pPr marL="1306030" indent="0">
              <a:buNone/>
              <a:defRPr sz="2500" b="1"/>
            </a:lvl3pPr>
            <a:lvl4pPr marL="1959048" indent="0">
              <a:buNone/>
              <a:defRPr sz="2200" b="1"/>
            </a:lvl4pPr>
            <a:lvl5pPr marL="2612063" indent="0">
              <a:buNone/>
              <a:defRPr sz="2200" b="1"/>
            </a:lvl5pPr>
            <a:lvl6pPr marL="3265078" indent="0">
              <a:buNone/>
              <a:defRPr sz="2200" b="1"/>
            </a:lvl6pPr>
            <a:lvl7pPr marL="3918093" indent="0">
              <a:buNone/>
              <a:defRPr sz="2200" b="1"/>
            </a:lvl7pPr>
            <a:lvl8pPr marL="4571111" indent="0">
              <a:buNone/>
              <a:defRPr sz="2200" b="1"/>
            </a:lvl8pPr>
            <a:lvl9pPr marL="5224126" indent="0">
              <a:buNone/>
              <a:defRPr sz="2200" b="1"/>
            </a:lvl9pPr>
          </a:lstStyle>
          <a:p>
            <a:pPr lvl="0"/>
            <a:r>
              <a:rPr lang="en-US"/>
              <a:t>Click to edit Master text styles</a:t>
            </a:r>
          </a:p>
        </p:txBody>
      </p:sp>
      <p:sp>
        <p:nvSpPr>
          <p:cNvPr id="6" name="Content Placeholder 5"/>
          <p:cNvSpPr>
            <a:spLocks noGrp="1"/>
          </p:cNvSpPr>
          <p:nvPr>
            <p:ph sz="quarter" idx="4"/>
          </p:nvPr>
        </p:nvSpPr>
        <p:spPr>
          <a:xfrm>
            <a:off x="7432045" y="2609856"/>
            <a:ext cx="6466838" cy="4741542"/>
          </a:xfrm>
        </p:spPr>
        <p:txBody>
          <a:bodyPr/>
          <a:lstStyle>
            <a:lvl1pPr>
              <a:defRPr sz="3300"/>
            </a:lvl1pPr>
            <a:lvl2pPr>
              <a:defRPr sz="28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93176B-0342-4F3C-8DE7-107A6844DDAC}" type="slidenum">
              <a:rPr lang="en-US" smtClean="0"/>
              <a:t>‹#›</a:t>
            </a:fld>
            <a:endParaRPr lang="en-US"/>
          </a:p>
        </p:txBody>
      </p:sp>
    </p:spTree>
    <p:extLst>
      <p:ext uri="{BB962C8B-B14F-4D97-AF65-F5344CB8AC3E}">
        <p14:creationId xmlns:p14="http://schemas.microsoft.com/office/powerpoint/2010/main" val="641432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93176B-0342-4F3C-8DE7-107A6844DDAC}" type="slidenum">
              <a:rPr lang="en-US" smtClean="0"/>
              <a:t>‹#›</a:t>
            </a:fld>
            <a:endParaRPr lang="en-US"/>
          </a:p>
        </p:txBody>
      </p:sp>
    </p:spTree>
    <p:extLst>
      <p:ext uri="{BB962C8B-B14F-4D97-AF65-F5344CB8AC3E}">
        <p14:creationId xmlns:p14="http://schemas.microsoft.com/office/powerpoint/2010/main" val="4241486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93176B-0342-4F3C-8DE7-107A6844DDAC}" type="slidenum">
              <a:rPr lang="en-US" smtClean="0"/>
              <a:t>‹#›</a:t>
            </a:fld>
            <a:endParaRPr lang="en-US"/>
          </a:p>
        </p:txBody>
      </p:sp>
    </p:spTree>
    <p:extLst>
      <p:ext uri="{BB962C8B-B14F-4D97-AF65-F5344CB8AC3E}">
        <p14:creationId xmlns:p14="http://schemas.microsoft.com/office/powerpoint/2010/main" val="196494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2" y="327663"/>
            <a:ext cx="4813300" cy="1394460"/>
          </a:xfrm>
        </p:spPr>
        <p:txBody>
          <a:bodyPr anchor="b"/>
          <a:lstStyle>
            <a:lvl1pPr algn="l">
              <a:defRPr sz="2800" b="1"/>
            </a:lvl1pPr>
          </a:lstStyle>
          <a:p>
            <a:r>
              <a:rPr lang="en-US"/>
              <a:t>Click to edit Master title style</a:t>
            </a:r>
          </a:p>
        </p:txBody>
      </p:sp>
      <p:sp>
        <p:nvSpPr>
          <p:cNvPr id="3" name="Content Placeholder 2"/>
          <p:cNvSpPr>
            <a:spLocks noGrp="1"/>
          </p:cNvSpPr>
          <p:nvPr>
            <p:ph idx="1"/>
          </p:nvPr>
        </p:nvSpPr>
        <p:spPr>
          <a:xfrm>
            <a:off x="5720083" y="327668"/>
            <a:ext cx="8178798" cy="7023735"/>
          </a:xfrm>
        </p:spPr>
        <p:txBody>
          <a:bodyPr/>
          <a:lstStyle>
            <a:lvl1pPr>
              <a:defRPr sz="4400"/>
            </a:lvl1pPr>
            <a:lvl2pPr>
              <a:defRPr sz="3900"/>
            </a:lvl2pPr>
            <a:lvl3pPr>
              <a:defRPr sz="3300"/>
            </a:lvl3pPr>
            <a:lvl4pPr>
              <a:defRPr sz="2800"/>
            </a:lvl4pPr>
            <a:lvl5pPr>
              <a:defRPr sz="2800"/>
            </a:lvl5pPr>
            <a:lvl6pPr>
              <a:defRPr sz="2800"/>
            </a:lvl6pPr>
            <a:lvl7pPr>
              <a:defRPr sz="2800"/>
            </a:lvl7pPr>
            <a:lvl8pPr>
              <a:defRPr sz="2800"/>
            </a:lvl8pPr>
            <a:lvl9pPr>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2" y="1722128"/>
            <a:ext cx="4813300" cy="5629275"/>
          </a:xfrm>
        </p:spPr>
        <p:txBody>
          <a:bodyPr/>
          <a:lstStyle>
            <a:lvl1pPr marL="0" indent="0">
              <a:buNone/>
              <a:defRPr sz="1900"/>
            </a:lvl1pPr>
            <a:lvl2pPr marL="653015" indent="0">
              <a:buNone/>
              <a:defRPr sz="1700"/>
            </a:lvl2pPr>
            <a:lvl3pPr marL="1306030" indent="0">
              <a:buNone/>
              <a:defRPr sz="1400"/>
            </a:lvl3pPr>
            <a:lvl4pPr marL="1959048" indent="0">
              <a:buNone/>
              <a:defRPr sz="1400"/>
            </a:lvl4pPr>
            <a:lvl5pPr marL="2612063" indent="0">
              <a:buNone/>
              <a:defRPr sz="1400"/>
            </a:lvl5pPr>
            <a:lvl6pPr marL="3265078" indent="0">
              <a:buNone/>
              <a:defRPr sz="1400"/>
            </a:lvl6pPr>
            <a:lvl7pPr marL="3918093" indent="0">
              <a:buNone/>
              <a:defRPr sz="1400"/>
            </a:lvl7pPr>
            <a:lvl8pPr marL="4571111" indent="0">
              <a:buNone/>
              <a:defRPr sz="1400"/>
            </a:lvl8pPr>
            <a:lvl9pPr marL="5224126"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93176B-0342-4F3C-8DE7-107A6844DDAC}" type="slidenum">
              <a:rPr lang="en-US" smtClean="0"/>
              <a:t>‹#›</a:t>
            </a:fld>
            <a:endParaRPr lang="en-US"/>
          </a:p>
        </p:txBody>
      </p:sp>
    </p:spTree>
    <p:extLst>
      <p:ext uri="{BB962C8B-B14F-4D97-AF65-F5344CB8AC3E}">
        <p14:creationId xmlns:p14="http://schemas.microsoft.com/office/powerpoint/2010/main" val="3284346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2" y="5760725"/>
            <a:ext cx="8778240" cy="680085"/>
          </a:xfrm>
        </p:spPr>
        <p:txBody>
          <a:bodyPr anchor="b"/>
          <a:lstStyle>
            <a:lvl1pPr algn="l">
              <a:defRPr sz="2800" b="1"/>
            </a:lvl1pPr>
          </a:lstStyle>
          <a:p>
            <a:r>
              <a:rPr lang="en-US"/>
              <a:t>Click to edit Master title style</a:t>
            </a:r>
          </a:p>
        </p:txBody>
      </p:sp>
      <p:sp>
        <p:nvSpPr>
          <p:cNvPr id="3" name="Picture Placeholder 2"/>
          <p:cNvSpPr>
            <a:spLocks noGrp="1"/>
          </p:cNvSpPr>
          <p:nvPr>
            <p:ph type="pic" idx="1"/>
          </p:nvPr>
        </p:nvSpPr>
        <p:spPr>
          <a:xfrm>
            <a:off x="2867662" y="735327"/>
            <a:ext cx="8778240" cy="4937760"/>
          </a:xfrm>
        </p:spPr>
        <p:txBody>
          <a:bodyPr/>
          <a:lstStyle>
            <a:lvl1pPr marL="0" indent="0">
              <a:buNone/>
              <a:defRPr sz="4400"/>
            </a:lvl1pPr>
            <a:lvl2pPr marL="653015" indent="0">
              <a:buNone/>
              <a:defRPr sz="3900"/>
            </a:lvl2pPr>
            <a:lvl3pPr marL="1306030" indent="0">
              <a:buNone/>
              <a:defRPr sz="3300"/>
            </a:lvl3pPr>
            <a:lvl4pPr marL="1959048" indent="0">
              <a:buNone/>
              <a:defRPr sz="2800"/>
            </a:lvl4pPr>
            <a:lvl5pPr marL="2612063" indent="0">
              <a:buNone/>
              <a:defRPr sz="2800"/>
            </a:lvl5pPr>
            <a:lvl6pPr marL="3265078" indent="0">
              <a:buNone/>
              <a:defRPr sz="2800"/>
            </a:lvl6pPr>
            <a:lvl7pPr marL="3918093" indent="0">
              <a:buNone/>
              <a:defRPr sz="2800"/>
            </a:lvl7pPr>
            <a:lvl8pPr marL="4571111" indent="0">
              <a:buNone/>
              <a:defRPr sz="2800"/>
            </a:lvl8pPr>
            <a:lvl9pPr marL="5224126" indent="0">
              <a:buNone/>
              <a:defRPr sz="2800"/>
            </a:lvl9pPr>
          </a:lstStyle>
          <a:p>
            <a:endParaRPr lang="en-US"/>
          </a:p>
        </p:txBody>
      </p:sp>
      <p:sp>
        <p:nvSpPr>
          <p:cNvPr id="4" name="Text Placeholder 3"/>
          <p:cNvSpPr>
            <a:spLocks noGrp="1"/>
          </p:cNvSpPr>
          <p:nvPr>
            <p:ph type="body" sz="half" idx="2"/>
          </p:nvPr>
        </p:nvSpPr>
        <p:spPr>
          <a:xfrm>
            <a:off x="2867662" y="6440810"/>
            <a:ext cx="8778240" cy="965835"/>
          </a:xfrm>
        </p:spPr>
        <p:txBody>
          <a:bodyPr/>
          <a:lstStyle>
            <a:lvl1pPr marL="0" indent="0">
              <a:buNone/>
              <a:defRPr sz="1900"/>
            </a:lvl1pPr>
            <a:lvl2pPr marL="653015" indent="0">
              <a:buNone/>
              <a:defRPr sz="1700"/>
            </a:lvl2pPr>
            <a:lvl3pPr marL="1306030" indent="0">
              <a:buNone/>
              <a:defRPr sz="1400"/>
            </a:lvl3pPr>
            <a:lvl4pPr marL="1959048" indent="0">
              <a:buNone/>
              <a:defRPr sz="1400"/>
            </a:lvl4pPr>
            <a:lvl5pPr marL="2612063" indent="0">
              <a:buNone/>
              <a:defRPr sz="1400"/>
            </a:lvl5pPr>
            <a:lvl6pPr marL="3265078" indent="0">
              <a:buNone/>
              <a:defRPr sz="1400"/>
            </a:lvl6pPr>
            <a:lvl7pPr marL="3918093" indent="0">
              <a:buNone/>
              <a:defRPr sz="1400"/>
            </a:lvl7pPr>
            <a:lvl8pPr marL="4571111" indent="0">
              <a:buNone/>
              <a:defRPr sz="1400"/>
            </a:lvl8pPr>
            <a:lvl9pPr marL="5224126" indent="0">
              <a:buNone/>
              <a:defRPr sz="14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93176B-0342-4F3C-8DE7-107A6844DDAC}" type="slidenum">
              <a:rPr lang="en-US" smtClean="0"/>
              <a:t>‹#›</a:t>
            </a:fld>
            <a:endParaRPr lang="en-US"/>
          </a:p>
        </p:txBody>
      </p:sp>
    </p:spTree>
    <p:extLst>
      <p:ext uri="{BB962C8B-B14F-4D97-AF65-F5344CB8AC3E}">
        <p14:creationId xmlns:p14="http://schemas.microsoft.com/office/powerpoint/2010/main" val="4239105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2" y="329562"/>
            <a:ext cx="13167360" cy="1371600"/>
          </a:xfrm>
          <a:prstGeom prst="rect">
            <a:avLst/>
          </a:prstGeom>
        </p:spPr>
        <p:txBody>
          <a:bodyPr vert="horz" lIns="130602" tIns="65301" rIns="130602" bIns="65301" rtlCol="0" anchor="ctr">
            <a:normAutofit/>
          </a:bodyPr>
          <a:lstStyle/>
          <a:p>
            <a:r>
              <a:rPr lang="en-US"/>
              <a:t>Click to edit Master title style</a:t>
            </a:r>
          </a:p>
        </p:txBody>
      </p:sp>
      <p:sp>
        <p:nvSpPr>
          <p:cNvPr id="3" name="Text Placeholder 2"/>
          <p:cNvSpPr>
            <a:spLocks noGrp="1"/>
          </p:cNvSpPr>
          <p:nvPr>
            <p:ph type="body" idx="1"/>
          </p:nvPr>
        </p:nvSpPr>
        <p:spPr>
          <a:xfrm>
            <a:off x="731522" y="1920240"/>
            <a:ext cx="13167360" cy="5431158"/>
          </a:xfrm>
          <a:prstGeom prst="rect">
            <a:avLst/>
          </a:prstGeom>
        </p:spPr>
        <p:txBody>
          <a:bodyPr vert="horz" lIns="130602" tIns="65301" rIns="130602" bIns="6530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31520" y="7627631"/>
            <a:ext cx="3413760" cy="438147"/>
          </a:xfrm>
          <a:prstGeom prst="rect">
            <a:avLst/>
          </a:prstGeom>
        </p:spPr>
        <p:txBody>
          <a:bodyPr vert="horz" lIns="130602" tIns="65301" rIns="130602" bIns="65301" rtlCol="0" anchor="ctr"/>
          <a:lstStyle>
            <a:lvl1pPr algn="l">
              <a:defRPr sz="17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998722" y="7627631"/>
            <a:ext cx="4632960" cy="438147"/>
          </a:xfrm>
          <a:prstGeom prst="rect">
            <a:avLst/>
          </a:prstGeom>
        </p:spPr>
        <p:txBody>
          <a:bodyPr vert="horz" lIns="130602" tIns="65301" rIns="130602" bIns="65301" rtlCol="0" anchor="ctr"/>
          <a:lstStyle>
            <a:lvl1pPr algn="ctr">
              <a:defRPr sz="1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85120" y="7627631"/>
            <a:ext cx="3413760" cy="438147"/>
          </a:xfrm>
          <a:prstGeom prst="rect">
            <a:avLst/>
          </a:prstGeom>
        </p:spPr>
        <p:txBody>
          <a:bodyPr vert="horz" lIns="130602" tIns="65301" rIns="130602" bIns="65301" rtlCol="0" anchor="ctr"/>
          <a:lstStyle>
            <a:lvl1pPr algn="r">
              <a:defRPr sz="1700">
                <a:solidFill>
                  <a:schemeClr val="tx1">
                    <a:tint val="75000"/>
                  </a:schemeClr>
                </a:solidFill>
              </a:defRPr>
            </a:lvl1pPr>
          </a:lstStyle>
          <a:p>
            <a:r>
              <a:rPr lang="en-US" dirty="0"/>
              <a:t>1</a:t>
            </a:r>
          </a:p>
        </p:txBody>
      </p:sp>
    </p:spTree>
    <p:extLst>
      <p:ext uri="{BB962C8B-B14F-4D97-AF65-F5344CB8AC3E}">
        <p14:creationId xmlns:p14="http://schemas.microsoft.com/office/powerpoint/2010/main" val="1436403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1306030" rtl="0" eaLnBrk="1" latinLnBrk="0" hangingPunct="1">
        <a:spcBef>
          <a:spcPct val="0"/>
        </a:spcBef>
        <a:buNone/>
        <a:defRPr sz="6400" kern="1200">
          <a:solidFill>
            <a:schemeClr val="tx1"/>
          </a:solidFill>
          <a:latin typeface="+mj-lt"/>
          <a:ea typeface="+mj-ea"/>
          <a:cs typeface="+mj-cs"/>
        </a:defRPr>
      </a:lvl1pPr>
    </p:titleStyle>
    <p:bodyStyle>
      <a:lvl1pPr marL="489761" indent="-489761" algn="l" defTabSz="1306030" rtl="0" eaLnBrk="1" latinLnBrk="0" hangingPunct="1">
        <a:spcBef>
          <a:spcPct val="20000"/>
        </a:spcBef>
        <a:buFont typeface="Arial" pitchFamily="34" charset="0"/>
        <a:buChar char="•"/>
        <a:defRPr sz="4400" kern="1200">
          <a:solidFill>
            <a:schemeClr val="tx1"/>
          </a:solidFill>
          <a:latin typeface="+mn-lt"/>
          <a:ea typeface="+mn-ea"/>
          <a:cs typeface="+mn-cs"/>
        </a:defRPr>
      </a:lvl1pPr>
      <a:lvl2pPr marL="1061151" indent="-408136" algn="l" defTabSz="1306030" rtl="0" eaLnBrk="1" latinLnBrk="0" hangingPunct="1">
        <a:spcBef>
          <a:spcPct val="20000"/>
        </a:spcBef>
        <a:buFont typeface="Arial" pitchFamily="34" charset="0"/>
        <a:buChar char="–"/>
        <a:defRPr sz="3900" kern="1200">
          <a:solidFill>
            <a:schemeClr val="tx1"/>
          </a:solidFill>
          <a:latin typeface="+mn-lt"/>
          <a:ea typeface="+mn-ea"/>
          <a:cs typeface="+mn-cs"/>
        </a:defRPr>
      </a:lvl2pPr>
      <a:lvl3pPr marL="1632540" indent="-326508" algn="l" defTabSz="1306030" rtl="0" eaLnBrk="1" latinLnBrk="0" hangingPunct="1">
        <a:spcBef>
          <a:spcPct val="20000"/>
        </a:spcBef>
        <a:buFont typeface="Arial" pitchFamily="34" charset="0"/>
        <a:buChar char="•"/>
        <a:defRPr sz="3300" kern="1200">
          <a:solidFill>
            <a:schemeClr val="tx1"/>
          </a:solidFill>
          <a:latin typeface="+mn-lt"/>
          <a:ea typeface="+mn-ea"/>
          <a:cs typeface="+mn-cs"/>
        </a:defRPr>
      </a:lvl3pPr>
      <a:lvl4pPr marL="2285555" indent="-326508" algn="l" defTabSz="1306030" rtl="0" eaLnBrk="1" latinLnBrk="0" hangingPunct="1">
        <a:spcBef>
          <a:spcPct val="20000"/>
        </a:spcBef>
        <a:buFont typeface="Arial" pitchFamily="34" charset="0"/>
        <a:buChar char="–"/>
        <a:defRPr sz="2800" kern="1200">
          <a:solidFill>
            <a:schemeClr val="tx1"/>
          </a:solidFill>
          <a:latin typeface="+mn-lt"/>
          <a:ea typeface="+mn-ea"/>
          <a:cs typeface="+mn-cs"/>
        </a:defRPr>
      </a:lvl4pPr>
      <a:lvl5pPr marL="2938570" indent="-326508" algn="l" defTabSz="1306030" rtl="0" eaLnBrk="1" latinLnBrk="0" hangingPunct="1">
        <a:spcBef>
          <a:spcPct val="20000"/>
        </a:spcBef>
        <a:buFont typeface="Arial" pitchFamily="34" charset="0"/>
        <a:buChar char="»"/>
        <a:defRPr sz="2800" kern="1200">
          <a:solidFill>
            <a:schemeClr val="tx1"/>
          </a:solidFill>
          <a:latin typeface="+mn-lt"/>
          <a:ea typeface="+mn-ea"/>
          <a:cs typeface="+mn-cs"/>
        </a:defRPr>
      </a:lvl5pPr>
      <a:lvl6pPr marL="3591586" indent="-326508" algn="l" defTabSz="1306030"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244603" indent="-326508" algn="l" defTabSz="1306030"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97618" indent="-326508" algn="l" defTabSz="1306030"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550633" indent="-326508" algn="l" defTabSz="1306030" rtl="0" eaLnBrk="1" latinLnBrk="0" hangingPunct="1">
        <a:spcBef>
          <a:spcPct val="20000"/>
        </a:spcBef>
        <a:buFont typeface="Arial" pitchFamily="34" charset="0"/>
        <a:buChar char="•"/>
        <a:defRPr sz="2800" kern="1200">
          <a:solidFill>
            <a:schemeClr val="tx1"/>
          </a:solidFill>
          <a:latin typeface="+mn-lt"/>
          <a:ea typeface="+mn-ea"/>
          <a:cs typeface="+mn-cs"/>
        </a:defRPr>
      </a:lvl9pPr>
    </p:bodyStyle>
    <p:otherStyle>
      <a:defPPr>
        <a:defRPr lang="en-US"/>
      </a:defPPr>
      <a:lvl1pPr marL="0" algn="l" defTabSz="1306030" rtl="0" eaLnBrk="1" latinLnBrk="0" hangingPunct="1">
        <a:defRPr sz="2500" kern="1200">
          <a:solidFill>
            <a:schemeClr val="tx1"/>
          </a:solidFill>
          <a:latin typeface="+mn-lt"/>
          <a:ea typeface="+mn-ea"/>
          <a:cs typeface="+mn-cs"/>
        </a:defRPr>
      </a:lvl1pPr>
      <a:lvl2pPr marL="653015" algn="l" defTabSz="1306030" rtl="0" eaLnBrk="1" latinLnBrk="0" hangingPunct="1">
        <a:defRPr sz="2500" kern="1200">
          <a:solidFill>
            <a:schemeClr val="tx1"/>
          </a:solidFill>
          <a:latin typeface="+mn-lt"/>
          <a:ea typeface="+mn-ea"/>
          <a:cs typeface="+mn-cs"/>
        </a:defRPr>
      </a:lvl2pPr>
      <a:lvl3pPr marL="1306030" algn="l" defTabSz="1306030" rtl="0" eaLnBrk="1" latinLnBrk="0" hangingPunct="1">
        <a:defRPr sz="2500" kern="1200">
          <a:solidFill>
            <a:schemeClr val="tx1"/>
          </a:solidFill>
          <a:latin typeface="+mn-lt"/>
          <a:ea typeface="+mn-ea"/>
          <a:cs typeface="+mn-cs"/>
        </a:defRPr>
      </a:lvl3pPr>
      <a:lvl4pPr marL="1959048" algn="l" defTabSz="1306030" rtl="0" eaLnBrk="1" latinLnBrk="0" hangingPunct="1">
        <a:defRPr sz="2500" kern="1200">
          <a:solidFill>
            <a:schemeClr val="tx1"/>
          </a:solidFill>
          <a:latin typeface="+mn-lt"/>
          <a:ea typeface="+mn-ea"/>
          <a:cs typeface="+mn-cs"/>
        </a:defRPr>
      </a:lvl4pPr>
      <a:lvl5pPr marL="2612063" algn="l" defTabSz="1306030" rtl="0" eaLnBrk="1" latinLnBrk="0" hangingPunct="1">
        <a:defRPr sz="2500" kern="1200">
          <a:solidFill>
            <a:schemeClr val="tx1"/>
          </a:solidFill>
          <a:latin typeface="+mn-lt"/>
          <a:ea typeface="+mn-ea"/>
          <a:cs typeface="+mn-cs"/>
        </a:defRPr>
      </a:lvl5pPr>
      <a:lvl6pPr marL="3265078" algn="l" defTabSz="1306030" rtl="0" eaLnBrk="1" latinLnBrk="0" hangingPunct="1">
        <a:defRPr sz="2500" kern="1200">
          <a:solidFill>
            <a:schemeClr val="tx1"/>
          </a:solidFill>
          <a:latin typeface="+mn-lt"/>
          <a:ea typeface="+mn-ea"/>
          <a:cs typeface="+mn-cs"/>
        </a:defRPr>
      </a:lvl6pPr>
      <a:lvl7pPr marL="3918093" algn="l" defTabSz="1306030" rtl="0" eaLnBrk="1" latinLnBrk="0" hangingPunct="1">
        <a:defRPr sz="2500" kern="1200">
          <a:solidFill>
            <a:schemeClr val="tx1"/>
          </a:solidFill>
          <a:latin typeface="+mn-lt"/>
          <a:ea typeface="+mn-ea"/>
          <a:cs typeface="+mn-cs"/>
        </a:defRPr>
      </a:lvl7pPr>
      <a:lvl8pPr marL="4571111" algn="l" defTabSz="1306030" rtl="0" eaLnBrk="1" latinLnBrk="0" hangingPunct="1">
        <a:defRPr sz="2500" kern="1200">
          <a:solidFill>
            <a:schemeClr val="tx1"/>
          </a:solidFill>
          <a:latin typeface="+mn-lt"/>
          <a:ea typeface="+mn-ea"/>
          <a:cs typeface="+mn-cs"/>
        </a:defRPr>
      </a:lvl8pPr>
      <a:lvl9pPr marL="5224126" algn="l" defTabSz="1306030"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eg"/><Relationship Id="rId7" Type="http://schemas.openxmlformats.org/officeDocument/2006/relationships/image" Target="../media/image32.sv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21" y="-44716"/>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22" b="-9222"/>
            </a:stretch>
          </a:blipFill>
        </p:spPr>
        <p:txBody>
          <a:bodyPr lIns="73137" tIns="36568" rIns="73137" bIns="36568"/>
          <a:lstStyle/>
          <a:p>
            <a:endParaRPr lang="en-US"/>
          </a:p>
        </p:txBody>
      </p:sp>
      <p:sp>
        <p:nvSpPr>
          <p:cNvPr id="9" name="TextBox 9"/>
          <p:cNvSpPr txBox="1"/>
          <p:nvPr/>
        </p:nvSpPr>
        <p:spPr>
          <a:xfrm>
            <a:off x="192628" y="838200"/>
            <a:ext cx="12989972" cy="5283498"/>
          </a:xfrm>
          <a:prstGeom prst="rect">
            <a:avLst/>
          </a:prstGeom>
        </p:spPr>
        <p:txBody>
          <a:bodyPr wrap="square" lIns="0" tIns="0" rIns="0" bIns="0" rtlCol="0" anchor="t">
            <a:spAutoFit/>
          </a:bodyPr>
          <a:lstStyle/>
          <a:p>
            <a:pPr algn="ctr">
              <a:lnSpc>
                <a:spcPts val="10330"/>
              </a:lnSpc>
            </a:pPr>
            <a:r>
              <a:rPr lang="en-US" sz="7500" b="1" noProof="1">
                <a:solidFill>
                  <a:srgbClr val="FFFFFF"/>
                </a:solidFill>
                <a:latin typeface="Anton Bold"/>
              </a:rPr>
              <a:t>Real-time face recognition system with Transformer architecture</a:t>
            </a:r>
          </a:p>
          <a:p>
            <a:pPr algn="ctr">
              <a:lnSpc>
                <a:spcPts val="10330"/>
              </a:lnSpc>
            </a:pPr>
            <a:endParaRPr lang="en-US" sz="7500" b="1" noProof="1">
              <a:solidFill>
                <a:srgbClr val="FFFFFF"/>
              </a:solidFill>
              <a:latin typeface="Anton Bold"/>
            </a:endParaRPr>
          </a:p>
        </p:txBody>
      </p:sp>
      <p:sp>
        <p:nvSpPr>
          <p:cNvPr id="10" name="TextBox 10"/>
          <p:cNvSpPr txBox="1"/>
          <p:nvPr/>
        </p:nvSpPr>
        <p:spPr>
          <a:xfrm>
            <a:off x="6282669" y="7568523"/>
            <a:ext cx="1689142" cy="346249"/>
          </a:xfrm>
          <a:prstGeom prst="rect">
            <a:avLst/>
          </a:prstGeom>
        </p:spPr>
        <p:txBody>
          <a:bodyPr lIns="0" tIns="0" rIns="0" bIns="0" rtlCol="0" anchor="t">
            <a:spAutoFit/>
          </a:bodyPr>
          <a:lstStyle/>
          <a:p>
            <a:pPr algn="ctr">
              <a:lnSpc>
                <a:spcPts val="2697"/>
              </a:lnSpc>
            </a:pPr>
            <a:r>
              <a:rPr lang="en-US" sz="2800" b="1" dirty="0">
                <a:solidFill>
                  <a:srgbClr val="000002"/>
                </a:solidFill>
                <a:latin typeface="Montserrat Bold"/>
              </a:rPr>
              <a:t>Start</a:t>
            </a:r>
          </a:p>
        </p:txBody>
      </p:sp>
      <p:sp>
        <p:nvSpPr>
          <p:cNvPr id="13" name="TextBox 12"/>
          <p:cNvSpPr txBox="1"/>
          <p:nvPr/>
        </p:nvSpPr>
        <p:spPr>
          <a:xfrm>
            <a:off x="914400" y="6311950"/>
            <a:ext cx="6264472" cy="1308050"/>
          </a:xfrm>
          <a:prstGeom prst="rect">
            <a:avLst/>
          </a:prstGeom>
        </p:spPr>
        <p:txBody>
          <a:bodyPr lIns="0" tIns="0" rIns="0" bIns="0" rtlCol="0" anchor="t">
            <a:spAutoFit/>
          </a:bodyPr>
          <a:lstStyle/>
          <a:p>
            <a:pPr>
              <a:lnSpc>
                <a:spcPts val="5122"/>
              </a:lnSpc>
              <a:spcBef>
                <a:spcPct val="0"/>
              </a:spcBef>
            </a:pPr>
            <a:r>
              <a:rPr lang="en-US" sz="2800" b="1" noProof="1">
                <a:solidFill>
                  <a:srgbClr val="FFFFFF"/>
                </a:solidFill>
                <a:latin typeface="Anton"/>
              </a:rPr>
              <a:t>Mentor</a:t>
            </a:r>
            <a:r>
              <a:rPr lang="en-US" sz="2800" noProof="1">
                <a:solidFill>
                  <a:srgbClr val="FFFFFF"/>
                </a:solidFill>
                <a:latin typeface="Anton"/>
              </a:rPr>
              <a:t>:   Trần Văn Gạo</a:t>
            </a:r>
          </a:p>
          <a:p>
            <a:pPr>
              <a:lnSpc>
                <a:spcPts val="5122"/>
              </a:lnSpc>
              <a:spcBef>
                <a:spcPct val="0"/>
              </a:spcBef>
            </a:pPr>
            <a:r>
              <a:rPr lang="en-US" sz="2800" noProof="1">
                <a:solidFill>
                  <a:srgbClr val="FFFFFF"/>
                </a:solidFill>
                <a:latin typeface="Anton"/>
              </a:rPr>
              <a:t>	   Vũ Đình Tùng  </a:t>
            </a:r>
          </a:p>
        </p:txBody>
      </p:sp>
      <p:pic>
        <p:nvPicPr>
          <p:cNvPr id="14" name="Google Shape;104;p24"/>
          <p:cNvPicPr preferRelativeResize="0"/>
          <p:nvPr/>
        </p:nvPicPr>
        <p:blipFill rotWithShape="1">
          <a:blip r:embed="rId5">
            <a:alphaModFix/>
          </a:blip>
          <a:srcRect l="6664" t="4858" r="6220" b="5495"/>
          <a:stretch/>
        </p:blipFill>
        <p:spPr>
          <a:xfrm>
            <a:off x="11125200" y="4343400"/>
            <a:ext cx="3811576" cy="3841484"/>
          </a:xfrm>
          <a:prstGeom prst="rect">
            <a:avLst/>
          </a:prstGeom>
          <a:noFill/>
          <a:ln>
            <a:noFill/>
          </a:ln>
        </p:spPr>
      </p:pic>
      <p:sp>
        <p:nvSpPr>
          <p:cNvPr id="7" name="Rectangle 1"/>
          <p:cNvSpPr>
            <a:spLocks noChangeArrowheads="1"/>
          </p:cNvSpPr>
          <p:nvPr/>
        </p:nvSpPr>
        <p:spPr bwMode="auto">
          <a:xfrm>
            <a:off x="4968875" y="4160838"/>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800" b="0" i="0" u="none" strike="noStrike" cap="none" normalizeH="0" baseline="0">
                <a:ln>
                  <a:noFill/>
                </a:ln>
                <a:solidFill>
                  <a:schemeClr val="tx1"/>
                </a:solidFill>
                <a:effectLst/>
                <a:latin typeface="Arial" pitchFamily="34" charset="0"/>
                <a:cs typeface="Arial" pitchFamily="34" charset="0"/>
              </a:rPr>
            </a:b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1" name="Slide Number Placeholder 10"/>
          <p:cNvSpPr>
            <a:spLocks noGrp="1"/>
          </p:cNvSpPr>
          <p:nvPr>
            <p:ph type="sldNum" sz="quarter" idx="12"/>
          </p:nvPr>
        </p:nvSpPr>
        <p:spPr/>
        <p:txBody>
          <a:bodyPr/>
          <a:lstStyle/>
          <a:p>
            <a:fld id="{1793176B-0342-4F3C-8DE7-107A6844DDAC}" type="slidenum">
              <a:rPr lang="en-US" smtClean="0"/>
              <a:t>1</a:t>
            </a:fld>
            <a:endParaRPr lang="en-US"/>
          </a:p>
        </p:txBody>
      </p:sp>
      <p:sp>
        <p:nvSpPr>
          <p:cNvPr id="12" name="TextBox 11"/>
          <p:cNvSpPr txBox="1"/>
          <p:nvPr/>
        </p:nvSpPr>
        <p:spPr>
          <a:xfrm>
            <a:off x="3150433" y="4813648"/>
            <a:ext cx="6264472" cy="548933"/>
          </a:xfrm>
          <a:prstGeom prst="rect">
            <a:avLst/>
          </a:prstGeom>
        </p:spPr>
        <p:txBody>
          <a:bodyPr lIns="0" tIns="0" rIns="0" bIns="0" rtlCol="0" anchor="t">
            <a:spAutoFit/>
          </a:bodyPr>
          <a:lstStyle/>
          <a:p>
            <a:pPr algn="ctr">
              <a:lnSpc>
                <a:spcPts val="5122"/>
              </a:lnSpc>
              <a:spcBef>
                <a:spcPct val="0"/>
              </a:spcBef>
            </a:pPr>
            <a:r>
              <a:rPr lang="en-US" sz="2000" b="1" noProof="1">
                <a:solidFill>
                  <a:srgbClr val="FFFFFF"/>
                </a:solidFill>
                <a:latin typeface="Anton"/>
              </a:rPr>
              <a:t>Mã đề tài: T10</a:t>
            </a:r>
            <a:endParaRPr lang="en-US" sz="2000" noProof="1">
              <a:solidFill>
                <a:srgbClr val="FFFFFF"/>
              </a:solidFill>
              <a:latin typeface="Anton"/>
            </a:endParaRPr>
          </a:p>
        </p:txBody>
      </p:sp>
    </p:spTree>
    <p:extLst>
      <p:ext uri="{BB962C8B-B14F-4D97-AF65-F5344CB8AC3E}">
        <p14:creationId xmlns:p14="http://schemas.microsoft.com/office/powerpoint/2010/main" val="895397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 name="TextBox 4"/>
          <p:cNvSpPr txBox="1"/>
          <p:nvPr/>
        </p:nvSpPr>
        <p:spPr>
          <a:xfrm>
            <a:off x="359410" y="-1"/>
            <a:ext cx="8142807" cy="646331"/>
          </a:xfrm>
          <a:prstGeom prst="rect">
            <a:avLst/>
          </a:prstGeom>
          <a:noFill/>
        </p:spPr>
        <p:txBody>
          <a:bodyPr wrap="none" rtlCol="0">
            <a:spAutoFit/>
          </a:bodyPr>
          <a:lstStyle/>
          <a:p>
            <a:r>
              <a:rPr lang="en-US" sz="3600" b="1" dirty="0">
                <a:latin typeface="+mj-lt"/>
              </a:rPr>
              <a:t>2. </a:t>
            </a:r>
            <a:r>
              <a:rPr lang="en-US" sz="3600" b="1" dirty="0" err="1">
                <a:latin typeface="+mj-lt"/>
              </a:rPr>
              <a:t>Phương</a:t>
            </a:r>
            <a:r>
              <a:rPr lang="en-US" sz="3600" b="1" dirty="0">
                <a:latin typeface="+mj-lt"/>
              </a:rPr>
              <a:t> </a:t>
            </a:r>
            <a:r>
              <a:rPr lang="en-US" sz="3600" b="1" dirty="0" err="1">
                <a:latin typeface="+mj-lt"/>
              </a:rPr>
              <a:t>pháp</a:t>
            </a:r>
            <a:r>
              <a:rPr lang="en-US" sz="3600" b="1" dirty="0">
                <a:latin typeface="+mj-lt"/>
              </a:rPr>
              <a:t> </a:t>
            </a:r>
            <a:r>
              <a:rPr lang="en-US" sz="3600" b="1" dirty="0" err="1">
                <a:latin typeface="+mj-lt"/>
              </a:rPr>
              <a:t>trích</a:t>
            </a:r>
            <a:r>
              <a:rPr lang="en-US" sz="3600" b="1" dirty="0">
                <a:latin typeface="+mj-lt"/>
              </a:rPr>
              <a:t> </a:t>
            </a:r>
            <a:r>
              <a:rPr lang="en-US" sz="3600" b="1" dirty="0" err="1">
                <a:latin typeface="+mj-lt"/>
              </a:rPr>
              <a:t>xuất</a:t>
            </a:r>
            <a:r>
              <a:rPr lang="en-US" sz="3600" b="1" dirty="0">
                <a:latin typeface="+mj-lt"/>
              </a:rPr>
              <a:t> </a:t>
            </a:r>
            <a:r>
              <a:rPr lang="en-US" sz="3600" b="1" dirty="0" err="1">
                <a:latin typeface="+mj-lt"/>
              </a:rPr>
              <a:t>đặc</a:t>
            </a:r>
            <a:r>
              <a:rPr lang="en-US" sz="3600" b="1" dirty="0">
                <a:latin typeface="+mj-lt"/>
              </a:rPr>
              <a:t> </a:t>
            </a:r>
            <a:r>
              <a:rPr lang="en-US" sz="3600" b="1" dirty="0" err="1">
                <a:latin typeface="+mj-lt"/>
              </a:rPr>
              <a:t>trưng</a:t>
            </a:r>
            <a:r>
              <a:rPr lang="en-US" sz="3600" b="1" dirty="0">
                <a:latin typeface="+mj-lt"/>
              </a:rPr>
              <a:t> CNN</a:t>
            </a:r>
          </a:p>
        </p:txBody>
      </p:sp>
      <p:sp>
        <p:nvSpPr>
          <p:cNvPr id="6" name="TextBox 5"/>
          <p:cNvSpPr txBox="1"/>
          <p:nvPr/>
        </p:nvSpPr>
        <p:spPr>
          <a:xfrm>
            <a:off x="359410" y="1154980"/>
            <a:ext cx="13889990" cy="646331"/>
          </a:xfrm>
          <a:prstGeom prst="rect">
            <a:avLst/>
          </a:prstGeom>
          <a:noFill/>
        </p:spPr>
        <p:txBody>
          <a:bodyPr wrap="square" rtlCol="0">
            <a:spAutoFit/>
          </a:bodyPr>
          <a:lstStyle/>
          <a:p>
            <a:r>
              <a:rPr lang="en-US" sz="3600" b="1" dirty="0">
                <a:latin typeface="+mj-lt"/>
              </a:rPr>
              <a:t>2.1. </a:t>
            </a:r>
            <a:r>
              <a:rPr lang="en-US" sz="3600" b="1" dirty="0" err="1">
                <a:latin typeface="+mj-lt"/>
              </a:rPr>
              <a:t>Cách</a:t>
            </a:r>
            <a:r>
              <a:rPr lang="en-US" sz="3600" b="1" dirty="0">
                <a:latin typeface="+mj-lt"/>
              </a:rPr>
              <a:t> </a:t>
            </a:r>
            <a:r>
              <a:rPr lang="en-US" sz="3600" b="1" dirty="0" err="1">
                <a:latin typeface="+mj-lt"/>
              </a:rPr>
              <a:t>thức</a:t>
            </a:r>
            <a:r>
              <a:rPr lang="en-US" sz="3600" b="1" dirty="0">
                <a:latin typeface="+mj-lt"/>
              </a:rPr>
              <a:t> </a:t>
            </a:r>
            <a:r>
              <a:rPr lang="en-US" sz="3600" b="1" dirty="0" err="1">
                <a:latin typeface="+mj-lt"/>
              </a:rPr>
              <a:t>hoạt</a:t>
            </a:r>
            <a:r>
              <a:rPr lang="en-US" sz="3600" b="1" dirty="0">
                <a:latin typeface="+mj-lt"/>
              </a:rPr>
              <a:t> </a:t>
            </a:r>
            <a:r>
              <a:rPr lang="en-US" sz="3600" b="1" dirty="0" err="1">
                <a:latin typeface="+mj-lt"/>
              </a:rPr>
              <a:t>động</a:t>
            </a:r>
            <a:r>
              <a:rPr lang="en-US" sz="3600" b="1" dirty="0">
                <a:latin typeface="+mj-lt"/>
              </a:rPr>
              <a:t> </a:t>
            </a:r>
            <a:r>
              <a:rPr lang="en-US" sz="3600" b="1" dirty="0" err="1">
                <a:latin typeface="+mj-lt"/>
              </a:rPr>
              <a:t>của</a:t>
            </a:r>
            <a:r>
              <a:rPr lang="en-US" sz="3600" b="1" dirty="0">
                <a:latin typeface="+mj-lt"/>
              </a:rPr>
              <a:t> </a:t>
            </a:r>
            <a:r>
              <a:rPr lang="en-US" sz="3600" b="1" dirty="0" err="1">
                <a:latin typeface="+mj-lt"/>
              </a:rPr>
              <a:t>lớp</a:t>
            </a:r>
            <a:r>
              <a:rPr lang="en-US" sz="3600" b="1" dirty="0">
                <a:latin typeface="+mj-lt"/>
              </a:rPr>
              <a:t> </a:t>
            </a:r>
            <a:r>
              <a:rPr lang="en-US" sz="3600" b="1" dirty="0" err="1">
                <a:latin typeface="+mj-lt"/>
              </a:rPr>
              <a:t>tích</a:t>
            </a:r>
            <a:r>
              <a:rPr lang="en-US" sz="3600" b="1" dirty="0">
                <a:latin typeface="+mj-lt"/>
              </a:rPr>
              <a:t> </a:t>
            </a:r>
            <a:r>
              <a:rPr lang="en-US" sz="3600" b="1" dirty="0" err="1">
                <a:latin typeface="+mj-lt"/>
              </a:rPr>
              <a:t>chập</a:t>
            </a:r>
            <a:endParaRPr lang="en-US" sz="3600" b="1" dirty="0">
              <a:latin typeface="+mj-lt"/>
            </a:endParaRPr>
          </a:p>
        </p:txBody>
      </p:sp>
      <p:sp>
        <p:nvSpPr>
          <p:cNvPr id="2" name="Rectangle 1"/>
          <p:cNvSpPr/>
          <p:nvPr/>
        </p:nvSpPr>
        <p:spPr>
          <a:xfrm>
            <a:off x="1086853" y="2093495"/>
            <a:ext cx="13411200" cy="2862322"/>
          </a:xfrm>
          <a:prstGeom prst="rect">
            <a:avLst/>
          </a:prstGeom>
        </p:spPr>
        <p:txBody>
          <a:bodyPr wrap="square">
            <a:spAutoFit/>
          </a:bodyPr>
          <a:lstStyle/>
          <a:p>
            <a:pPr marL="457200" indent="-457200">
              <a:buFont typeface="Arial" pitchFamily="34" charset="0"/>
              <a:buChar char="•"/>
            </a:pPr>
            <a:r>
              <a:rPr lang="vi-VN" sz="3600" dirty="0"/>
              <a:t>Lớp tích chập (Convolutional Layer) là một thành phần quan trọng trong mạng nơ-ron tích chập (CNN). </a:t>
            </a:r>
            <a:endParaRPr lang="en-US" sz="3600" dirty="0"/>
          </a:p>
          <a:p>
            <a:pPr marL="457200" indent="-457200">
              <a:buFont typeface="Arial" pitchFamily="34" charset="0"/>
              <a:buChar char="•"/>
            </a:pPr>
            <a:endParaRPr lang="en-US" sz="3600" dirty="0"/>
          </a:p>
          <a:p>
            <a:pPr marL="457200" indent="-457200">
              <a:buFont typeface="Arial" pitchFamily="34" charset="0"/>
              <a:buChar char="•"/>
            </a:pPr>
            <a:r>
              <a:rPr lang="vi-VN" sz="3600" dirty="0"/>
              <a:t>Chức năng chính của lớp này là trích xuất các đặc trưng từ dữ liệu đầu vào (chẳng hạn như hình ản</a:t>
            </a:r>
            <a:r>
              <a:rPr lang="en-US" sz="3600" dirty="0"/>
              <a:t>h)</a:t>
            </a:r>
            <a:r>
              <a:rPr lang="vi-VN" sz="3600" dirty="0"/>
              <a:t>. </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200" y="4419600"/>
            <a:ext cx="4008120" cy="2926080"/>
          </a:xfrm>
          <a:prstGeom prst="rect">
            <a:avLst/>
          </a:prstGeom>
        </p:spPr>
      </p:pic>
      <p:sp>
        <p:nvSpPr>
          <p:cNvPr id="8" name="Rectangle 7"/>
          <p:cNvSpPr/>
          <p:nvPr/>
        </p:nvSpPr>
        <p:spPr>
          <a:xfrm>
            <a:off x="1066799" y="5486400"/>
            <a:ext cx="8574505" cy="1754326"/>
          </a:xfrm>
          <a:prstGeom prst="rect">
            <a:avLst/>
          </a:prstGeom>
        </p:spPr>
        <p:txBody>
          <a:bodyPr wrap="square">
            <a:spAutoFit/>
          </a:bodyPr>
          <a:lstStyle/>
          <a:p>
            <a:pPr marL="571500" indent="-571500">
              <a:buFont typeface="Arial" pitchFamily="34" charset="0"/>
              <a:buChar char="•"/>
            </a:pPr>
            <a:r>
              <a:rPr lang="en-US" sz="3600" dirty="0" err="1"/>
              <a:t>Sử</a:t>
            </a:r>
            <a:r>
              <a:rPr lang="en-US" sz="3600" dirty="0"/>
              <a:t> </a:t>
            </a:r>
            <a:r>
              <a:rPr lang="en-US" sz="3600" dirty="0" err="1"/>
              <a:t>dụng</a:t>
            </a:r>
            <a:r>
              <a:rPr lang="en-US" sz="3600" dirty="0"/>
              <a:t> b</a:t>
            </a:r>
            <a:r>
              <a:rPr lang="vi-VN" sz="3600" dirty="0"/>
              <a:t>ộ lọc di chuyển qua từng phần của đầu vào, thực hiện phép toán tích chập ở mỗi vị trí</a:t>
            </a:r>
            <a:r>
              <a:rPr lang="en-US" sz="3600" dirty="0"/>
              <a:t>.</a:t>
            </a:r>
          </a:p>
        </p:txBody>
      </p:sp>
      <p:sp>
        <p:nvSpPr>
          <p:cNvPr id="9" name="Slide Number Placeholder 8"/>
          <p:cNvSpPr>
            <a:spLocks noGrp="1"/>
          </p:cNvSpPr>
          <p:nvPr>
            <p:ph type="sldNum" sz="quarter" idx="12"/>
          </p:nvPr>
        </p:nvSpPr>
        <p:spPr>
          <a:xfrm>
            <a:off x="10485120" y="7627631"/>
            <a:ext cx="3413760" cy="438147"/>
          </a:xfrm>
        </p:spPr>
        <p:txBody>
          <a:bodyPr/>
          <a:lstStyle/>
          <a:p>
            <a:r>
              <a:rPr lang="en-US" dirty="0"/>
              <a:t>10</a:t>
            </a:r>
          </a:p>
        </p:txBody>
      </p:sp>
    </p:spTree>
    <p:extLst>
      <p:ext uri="{BB962C8B-B14F-4D97-AF65-F5344CB8AC3E}">
        <p14:creationId xmlns:p14="http://schemas.microsoft.com/office/powerpoint/2010/main" val="153081287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 name="TextBox 4"/>
          <p:cNvSpPr txBox="1"/>
          <p:nvPr/>
        </p:nvSpPr>
        <p:spPr>
          <a:xfrm>
            <a:off x="359410" y="-1"/>
            <a:ext cx="8142807" cy="646331"/>
          </a:xfrm>
          <a:prstGeom prst="rect">
            <a:avLst/>
          </a:prstGeom>
          <a:noFill/>
        </p:spPr>
        <p:txBody>
          <a:bodyPr wrap="none" rtlCol="0">
            <a:spAutoFit/>
          </a:bodyPr>
          <a:lstStyle/>
          <a:p>
            <a:r>
              <a:rPr lang="en-US" sz="3600" b="1" dirty="0">
                <a:latin typeface="+mj-lt"/>
              </a:rPr>
              <a:t>2. </a:t>
            </a:r>
            <a:r>
              <a:rPr lang="en-US" sz="3600" b="1" dirty="0" err="1">
                <a:latin typeface="+mj-lt"/>
              </a:rPr>
              <a:t>Phương</a:t>
            </a:r>
            <a:r>
              <a:rPr lang="en-US" sz="3600" b="1" dirty="0">
                <a:latin typeface="+mj-lt"/>
              </a:rPr>
              <a:t> </a:t>
            </a:r>
            <a:r>
              <a:rPr lang="en-US" sz="3600" b="1" dirty="0" err="1">
                <a:latin typeface="+mj-lt"/>
              </a:rPr>
              <a:t>pháp</a:t>
            </a:r>
            <a:r>
              <a:rPr lang="en-US" sz="3600" b="1" dirty="0">
                <a:latin typeface="+mj-lt"/>
              </a:rPr>
              <a:t> </a:t>
            </a:r>
            <a:r>
              <a:rPr lang="en-US" sz="3600" b="1" dirty="0" err="1">
                <a:latin typeface="+mj-lt"/>
              </a:rPr>
              <a:t>trích</a:t>
            </a:r>
            <a:r>
              <a:rPr lang="en-US" sz="3600" b="1" dirty="0">
                <a:latin typeface="+mj-lt"/>
              </a:rPr>
              <a:t> </a:t>
            </a:r>
            <a:r>
              <a:rPr lang="en-US" sz="3600" b="1" dirty="0" err="1">
                <a:latin typeface="+mj-lt"/>
              </a:rPr>
              <a:t>xuất</a:t>
            </a:r>
            <a:r>
              <a:rPr lang="en-US" sz="3600" b="1" dirty="0">
                <a:latin typeface="+mj-lt"/>
              </a:rPr>
              <a:t> </a:t>
            </a:r>
            <a:r>
              <a:rPr lang="en-US" sz="3600" b="1" dirty="0" err="1">
                <a:latin typeface="+mj-lt"/>
              </a:rPr>
              <a:t>đặc</a:t>
            </a:r>
            <a:r>
              <a:rPr lang="en-US" sz="3600" b="1" dirty="0">
                <a:latin typeface="+mj-lt"/>
              </a:rPr>
              <a:t> </a:t>
            </a:r>
            <a:r>
              <a:rPr lang="en-US" sz="3600" b="1" dirty="0" err="1">
                <a:latin typeface="+mj-lt"/>
              </a:rPr>
              <a:t>trưng</a:t>
            </a:r>
            <a:r>
              <a:rPr lang="en-US" sz="3600" b="1" dirty="0">
                <a:latin typeface="+mj-lt"/>
              </a:rPr>
              <a:t> CNN</a:t>
            </a:r>
          </a:p>
        </p:txBody>
      </p:sp>
      <p:sp>
        <p:nvSpPr>
          <p:cNvPr id="6" name="TextBox 5"/>
          <p:cNvSpPr txBox="1"/>
          <p:nvPr/>
        </p:nvSpPr>
        <p:spPr>
          <a:xfrm>
            <a:off x="359410" y="914400"/>
            <a:ext cx="13889990" cy="646331"/>
          </a:xfrm>
          <a:prstGeom prst="rect">
            <a:avLst/>
          </a:prstGeom>
          <a:noFill/>
        </p:spPr>
        <p:txBody>
          <a:bodyPr wrap="square" rtlCol="0">
            <a:spAutoFit/>
          </a:bodyPr>
          <a:lstStyle/>
          <a:p>
            <a:r>
              <a:rPr lang="en-US" sz="3600" b="1" dirty="0">
                <a:latin typeface="+mj-lt"/>
              </a:rPr>
              <a:t>2.2. </a:t>
            </a:r>
            <a:r>
              <a:rPr lang="en-US" sz="3600" b="1" dirty="0" err="1">
                <a:latin typeface="+mj-lt"/>
              </a:rPr>
              <a:t>Một</a:t>
            </a:r>
            <a:r>
              <a:rPr lang="en-US" sz="3600" b="1" dirty="0">
                <a:latin typeface="+mj-lt"/>
              </a:rPr>
              <a:t> </a:t>
            </a:r>
            <a:r>
              <a:rPr lang="en-US" sz="3600" b="1" dirty="0" err="1">
                <a:latin typeface="+mj-lt"/>
              </a:rPr>
              <a:t>số</a:t>
            </a:r>
            <a:r>
              <a:rPr lang="en-US" sz="3600" b="1" dirty="0">
                <a:latin typeface="+mj-lt"/>
              </a:rPr>
              <a:t> </a:t>
            </a:r>
            <a:r>
              <a:rPr lang="en-US" sz="3600" b="1" dirty="0" err="1">
                <a:latin typeface="+mj-lt"/>
              </a:rPr>
              <a:t>mạng</a:t>
            </a:r>
            <a:r>
              <a:rPr lang="en-US" sz="3600" b="1" dirty="0">
                <a:latin typeface="+mj-lt"/>
              </a:rPr>
              <a:t> CNN </a:t>
            </a:r>
            <a:r>
              <a:rPr lang="en-US" sz="3600" b="1" dirty="0" err="1">
                <a:latin typeface="+mj-lt"/>
              </a:rPr>
              <a:t>điển</a:t>
            </a:r>
            <a:r>
              <a:rPr lang="en-US" sz="3600" b="1" dirty="0">
                <a:latin typeface="+mj-lt"/>
              </a:rPr>
              <a:t> </a:t>
            </a:r>
            <a:r>
              <a:rPr lang="en-US" sz="3600" b="1" dirty="0" err="1">
                <a:latin typeface="+mj-lt"/>
              </a:rPr>
              <a:t>hình</a:t>
            </a:r>
            <a:endParaRPr lang="en-US" sz="3600" b="1" dirty="0">
              <a:latin typeface="+mj-lt"/>
            </a:endParaRPr>
          </a:p>
        </p:txBody>
      </p:sp>
      <p:graphicFrame>
        <p:nvGraphicFramePr>
          <p:cNvPr id="7" name="Table 6"/>
          <p:cNvGraphicFramePr>
            <a:graphicFrameLocks noGrp="1"/>
          </p:cNvGraphicFramePr>
          <p:nvPr>
            <p:extLst>
              <p:ext uri="{D42A27DB-BD31-4B8C-83A1-F6EECF244321}">
                <p14:modId xmlns:p14="http://schemas.microsoft.com/office/powerpoint/2010/main" val="514313694"/>
              </p:ext>
            </p:extLst>
          </p:nvPr>
        </p:nvGraphicFramePr>
        <p:xfrm>
          <a:off x="304800" y="1560731"/>
          <a:ext cx="13944600" cy="6011412"/>
        </p:xfrm>
        <a:graphic>
          <a:graphicData uri="http://schemas.openxmlformats.org/drawingml/2006/table">
            <a:tbl>
              <a:tblPr firstRow="1" bandRow="1">
                <a:tableStyleId>{5C22544A-7EE6-4342-B048-85BDC9FD1C3A}</a:tableStyleId>
              </a:tblPr>
              <a:tblGrid>
                <a:gridCol w="2727960">
                  <a:extLst>
                    <a:ext uri="{9D8B030D-6E8A-4147-A177-3AD203B41FA5}">
                      <a16:colId xmlns:a16="http://schemas.microsoft.com/office/drawing/2014/main" val="20000"/>
                    </a:ext>
                  </a:extLst>
                </a:gridCol>
                <a:gridCol w="2727960">
                  <a:extLst>
                    <a:ext uri="{9D8B030D-6E8A-4147-A177-3AD203B41FA5}">
                      <a16:colId xmlns:a16="http://schemas.microsoft.com/office/drawing/2014/main" val="20001"/>
                    </a:ext>
                  </a:extLst>
                </a:gridCol>
                <a:gridCol w="2727960">
                  <a:extLst>
                    <a:ext uri="{9D8B030D-6E8A-4147-A177-3AD203B41FA5}">
                      <a16:colId xmlns:a16="http://schemas.microsoft.com/office/drawing/2014/main" val="20002"/>
                    </a:ext>
                  </a:extLst>
                </a:gridCol>
                <a:gridCol w="2727960">
                  <a:extLst>
                    <a:ext uri="{9D8B030D-6E8A-4147-A177-3AD203B41FA5}">
                      <a16:colId xmlns:a16="http://schemas.microsoft.com/office/drawing/2014/main" val="20003"/>
                    </a:ext>
                  </a:extLst>
                </a:gridCol>
                <a:gridCol w="3032760">
                  <a:extLst>
                    <a:ext uri="{9D8B030D-6E8A-4147-A177-3AD203B41FA5}">
                      <a16:colId xmlns:a16="http://schemas.microsoft.com/office/drawing/2014/main" val="20004"/>
                    </a:ext>
                  </a:extLst>
                </a:gridCol>
              </a:tblGrid>
              <a:tr h="455109">
                <a:tc>
                  <a:txBody>
                    <a:bodyPr/>
                    <a:lstStyle/>
                    <a:p>
                      <a:endParaRPr lang="en-US" noProof="1">
                        <a:latin typeface="Calibri" pitchFamily="34" charset="0"/>
                        <a:cs typeface="Calibri" pitchFamily="34" charset="0"/>
                      </a:endParaRPr>
                    </a:p>
                  </a:txBody>
                  <a:tcPr/>
                </a:tc>
                <a:tc>
                  <a:txBody>
                    <a:bodyPr/>
                    <a:lstStyle/>
                    <a:p>
                      <a:r>
                        <a:rPr lang="en-US" noProof="1">
                          <a:latin typeface="Calibri" pitchFamily="34" charset="0"/>
                          <a:cs typeface="Calibri" pitchFamily="34" charset="0"/>
                        </a:rPr>
                        <a:t>AlexNET</a:t>
                      </a:r>
                      <a:r>
                        <a:rPr lang="en-US" baseline="0" noProof="1">
                          <a:latin typeface="Calibri" pitchFamily="34" charset="0"/>
                          <a:cs typeface="Calibri" pitchFamily="34" charset="0"/>
                        </a:rPr>
                        <a:t>(2012)</a:t>
                      </a:r>
                      <a:endParaRPr lang="en-US" noProof="1">
                        <a:latin typeface="Calibri" pitchFamily="34" charset="0"/>
                        <a:cs typeface="Calibri" pitchFamily="34" charset="0"/>
                      </a:endParaRPr>
                    </a:p>
                  </a:txBody>
                  <a:tcPr/>
                </a:tc>
                <a:tc>
                  <a:txBody>
                    <a:bodyPr/>
                    <a:lstStyle/>
                    <a:p>
                      <a:r>
                        <a:rPr lang="en-US" noProof="1">
                          <a:latin typeface="Calibri" pitchFamily="34" charset="0"/>
                          <a:cs typeface="Calibri" pitchFamily="34" charset="0"/>
                        </a:rPr>
                        <a:t>Google</a:t>
                      </a:r>
                      <a:r>
                        <a:rPr lang="en-US" baseline="0" noProof="1">
                          <a:latin typeface="Calibri" pitchFamily="34" charset="0"/>
                          <a:cs typeface="Calibri" pitchFamily="34" charset="0"/>
                        </a:rPr>
                        <a:t>NET(2014)</a:t>
                      </a:r>
                      <a:endParaRPr lang="en-US" noProof="1">
                        <a:latin typeface="Calibri" pitchFamily="34" charset="0"/>
                        <a:cs typeface="Calibri" pitchFamily="34" charset="0"/>
                      </a:endParaRPr>
                    </a:p>
                  </a:txBody>
                  <a:tcPr/>
                </a:tc>
                <a:tc>
                  <a:txBody>
                    <a:bodyPr/>
                    <a:lstStyle/>
                    <a:p>
                      <a:r>
                        <a:rPr lang="en-US" noProof="1">
                          <a:latin typeface="Calibri" pitchFamily="34" charset="0"/>
                          <a:cs typeface="Calibri" pitchFamily="34" charset="0"/>
                        </a:rPr>
                        <a:t>RESNET(</a:t>
                      </a:r>
                      <a:r>
                        <a:rPr lang="en-US" baseline="0" noProof="1">
                          <a:latin typeface="Calibri" pitchFamily="34" charset="0"/>
                          <a:cs typeface="Calibri" pitchFamily="34" charset="0"/>
                        </a:rPr>
                        <a:t>2015)</a:t>
                      </a:r>
                      <a:endParaRPr lang="en-US" noProof="1">
                        <a:latin typeface="Calibri" pitchFamily="34" charset="0"/>
                        <a:cs typeface="Calibri" pitchFamily="34" charset="0"/>
                      </a:endParaRPr>
                    </a:p>
                  </a:txBody>
                  <a:tcPr/>
                </a:tc>
                <a:tc>
                  <a:txBody>
                    <a:bodyPr/>
                    <a:lstStyle/>
                    <a:p>
                      <a:r>
                        <a:rPr lang="en-US" noProof="1">
                          <a:latin typeface="Calibri" pitchFamily="34" charset="0"/>
                          <a:cs typeface="Calibri" pitchFamily="34" charset="0"/>
                        </a:rPr>
                        <a:t>MobileNET</a:t>
                      </a:r>
                      <a:r>
                        <a:rPr lang="en-US" baseline="0" noProof="1">
                          <a:latin typeface="Calibri" pitchFamily="34" charset="0"/>
                          <a:cs typeface="Calibri" pitchFamily="34" charset="0"/>
                        </a:rPr>
                        <a:t>(2017)</a:t>
                      </a:r>
                      <a:endParaRPr lang="en-US" noProof="1">
                        <a:latin typeface="Calibri" pitchFamily="34" charset="0"/>
                        <a:cs typeface="Calibri" pitchFamily="34" charset="0"/>
                      </a:endParaRPr>
                    </a:p>
                  </a:txBody>
                  <a:tcPr/>
                </a:tc>
                <a:extLst>
                  <a:ext uri="{0D108BD9-81ED-4DB2-BD59-A6C34878D82A}">
                    <a16:rowId xmlns:a16="http://schemas.microsoft.com/office/drawing/2014/main" val="10000"/>
                  </a:ext>
                </a:extLst>
              </a:tr>
              <a:tr h="1384422">
                <a:tc>
                  <a:txBody>
                    <a:bodyPr/>
                    <a:lstStyle/>
                    <a:p>
                      <a:pPr algn="ctr">
                        <a:spcBef>
                          <a:spcPts val="1800"/>
                        </a:spcBef>
                      </a:pPr>
                      <a:r>
                        <a:rPr lang="en-US" noProof="1">
                          <a:latin typeface="Calibri" pitchFamily="34" charset="0"/>
                          <a:cs typeface="Calibri" pitchFamily="34" charset="0"/>
                        </a:rPr>
                        <a:t>Số</a:t>
                      </a:r>
                      <a:r>
                        <a:rPr lang="en-US" baseline="0" noProof="1">
                          <a:latin typeface="Calibri" pitchFamily="34" charset="0"/>
                          <a:cs typeface="Calibri" pitchFamily="34" charset="0"/>
                        </a:rPr>
                        <a:t> lượng tham số - số lớp</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60M</a:t>
                      </a:r>
                      <a:r>
                        <a:rPr lang="en-US" baseline="0" noProof="1">
                          <a:latin typeface="Calibri" pitchFamily="34" charset="0"/>
                          <a:cs typeface="Calibri" pitchFamily="34" charset="0"/>
                        </a:rPr>
                        <a:t>  - 8 lớp</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60M</a:t>
                      </a:r>
                      <a:r>
                        <a:rPr lang="en-US" baseline="0" noProof="1">
                          <a:latin typeface="Calibri" pitchFamily="34" charset="0"/>
                          <a:cs typeface="Calibri" pitchFamily="34" charset="0"/>
                        </a:rPr>
                        <a:t>  - 8 lớp</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25M</a:t>
                      </a:r>
                      <a:r>
                        <a:rPr lang="en-US" baseline="0" noProof="1">
                          <a:latin typeface="Calibri" pitchFamily="34" charset="0"/>
                          <a:cs typeface="Calibri" pitchFamily="34" charset="0"/>
                        </a:rPr>
                        <a:t> (Resnet-50)</a:t>
                      </a:r>
                    </a:p>
                    <a:p>
                      <a:pPr algn="ctr"/>
                      <a:r>
                        <a:rPr lang="en-US" baseline="0" noProof="1">
                          <a:latin typeface="Calibri" pitchFamily="34" charset="0"/>
                          <a:cs typeface="Calibri" pitchFamily="34" charset="0"/>
                        </a:rPr>
                        <a:t>50-152 lớp</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4M</a:t>
                      </a:r>
                      <a:r>
                        <a:rPr lang="en-US" baseline="0" noProof="1">
                          <a:latin typeface="Calibri" pitchFamily="34" charset="0"/>
                          <a:cs typeface="Calibri" pitchFamily="34" charset="0"/>
                        </a:rPr>
                        <a:t> – 6M</a:t>
                      </a:r>
                      <a:endParaRPr lang="en-US" noProof="1">
                        <a:latin typeface="Calibri" pitchFamily="34" charset="0"/>
                        <a:cs typeface="Calibri" pitchFamily="34" charset="0"/>
                      </a:endParaRPr>
                    </a:p>
                  </a:txBody>
                  <a:tcPr/>
                </a:tc>
                <a:extLst>
                  <a:ext uri="{0D108BD9-81ED-4DB2-BD59-A6C34878D82A}">
                    <a16:rowId xmlns:a16="http://schemas.microsoft.com/office/drawing/2014/main" val="10001"/>
                  </a:ext>
                </a:extLst>
              </a:tr>
              <a:tr h="1777110">
                <a:tc>
                  <a:txBody>
                    <a:bodyPr/>
                    <a:lstStyle/>
                    <a:p>
                      <a:pPr algn="ctr"/>
                      <a:r>
                        <a:rPr lang="en-US" noProof="1">
                          <a:latin typeface="Calibri" pitchFamily="34" charset="0"/>
                          <a:cs typeface="Calibri" pitchFamily="34" charset="0"/>
                        </a:rPr>
                        <a:t>Đặc</a:t>
                      </a:r>
                      <a:r>
                        <a:rPr lang="en-US" baseline="0" noProof="1">
                          <a:latin typeface="Calibri" pitchFamily="34" charset="0"/>
                          <a:cs typeface="Calibri" pitchFamily="34" charset="0"/>
                        </a:rPr>
                        <a:t> điểm chính</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ReLU</a:t>
                      </a:r>
                      <a:r>
                        <a:rPr lang="en-US" baseline="0" noProof="1">
                          <a:latin typeface="Calibri" pitchFamily="34" charset="0"/>
                          <a:cs typeface="Calibri" pitchFamily="34" charset="0"/>
                        </a:rPr>
                        <a:t>, Dropout, GPU training</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Module</a:t>
                      </a:r>
                      <a:r>
                        <a:rPr lang="en-US" baseline="0" noProof="1">
                          <a:latin typeface="Calibri" pitchFamily="34" charset="0"/>
                          <a:cs typeface="Calibri" pitchFamily="34" charset="0"/>
                        </a:rPr>
                        <a:t> INCEPTION, Tích chập 1*1 để giảm tải tính toán</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Học</a:t>
                      </a:r>
                      <a:r>
                        <a:rPr lang="en-US" baseline="0" noProof="1">
                          <a:latin typeface="Calibri" pitchFamily="34" charset="0"/>
                          <a:cs typeface="Calibri" pitchFamily="34" charset="0"/>
                        </a:rPr>
                        <a:t> dư thừa (Skip connection)</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Kỹ</a:t>
                      </a:r>
                      <a:r>
                        <a:rPr lang="en-US" baseline="0" noProof="1">
                          <a:latin typeface="Calibri" pitchFamily="34" charset="0"/>
                          <a:cs typeface="Calibri" pitchFamily="34" charset="0"/>
                        </a:rPr>
                        <a:t> thuật tích chập tách biệt chiều sâu, giảm thiểu tài nguyên tính toán</a:t>
                      </a:r>
                      <a:endParaRPr lang="en-US" noProof="1">
                        <a:latin typeface="Calibri" pitchFamily="34" charset="0"/>
                        <a:cs typeface="Calibri" pitchFamily="34" charset="0"/>
                      </a:endParaRPr>
                    </a:p>
                  </a:txBody>
                  <a:tcPr/>
                </a:tc>
                <a:extLst>
                  <a:ext uri="{0D108BD9-81ED-4DB2-BD59-A6C34878D82A}">
                    <a16:rowId xmlns:a16="http://schemas.microsoft.com/office/drawing/2014/main" val="10002"/>
                  </a:ext>
                </a:extLst>
              </a:tr>
              <a:tr h="2290228">
                <a:tc>
                  <a:txBody>
                    <a:bodyPr/>
                    <a:lstStyle/>
                    <a:p>
                      <a:pPr algn="ctr"/>
                      <a:r>
                        <a:rPr lang="en-US" noProof="1">
                          <a:latin typeface="Calibri" pitchFamily="34" charset="0"/>
                          <a:cs typeface="Calibri" pitchFamily="34" charset="0"/>
                        </a:rPr>
                        <a:t>Ứng</a:t>
                      </a:r>
                      <a:r>
                        <a:rPr lang="en-US" baseline="0" noProof="1">
                          <a:latin typeface="Calibri" pitchFamily="34" charset="0"/>
                          <a:cs typeface="Calibri" pitchFamily="34" charset="0"/>
                        </a:rPr>
                        <a:t> dụng</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Phân</a:t>
                      </a:r>
                      <a:r>
                        <a:rPr lang="en-US" baseline="0" noProof="1">
                          <a:latin typeface="Calibri" pitchFamily="34" charset="0"/>
                          <a:cs typeface="Calibri" pitchFamily="34" charset="0"/>
                        </a:rPr>
                        <a:t> loại ảnh Image có kích thước lớn</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Mang</a:t>
                      </a:r>
                      <a:r>
                        <a:rPr lang="en-US" baseline="0" noProof="1">
                          <a:latin typeface="Calibri" pitchFamily="34" charset="0"/>
                          <a:cs typeface="Calibri" pitchFamily="34" charset="0"/>
                        </a:rPr>
                        <a:t> lại hiệu quả cao hơn do có khối Inception có nhiều đầu tích chập -&gt; học đặc trưng tốt hơn</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Huấn</a:t>
                      </a:r>
                      <a:r>
                        <a:rPr lang="en-US" baseline="0" noProof="1">
                          <a:latin typeface="Calibri" pitchFamily="34" charset="0"/>
                          <a:cs typeface="Calibri" pitchFamily="34" charset="0"/>
                        </a:rPr>
                        <a:t> luyện mạng rất sâu, do có cơ chế tránh tình trạng giảm độ dốc.</a:t>
                      </a:r>
                      <a:endParaRPr lang="en-US" noProof="1">
                        <a:latin typeface="Calibri" pitchFamily="34" charset="0"/>
                        <a:cs typeface="Calibri" pitchFamily="34" charset="0"/>
                      </a:endParaRPr>
                    </a:p>
                  </a:txBody>
                  <a:tcPr/>
                </a:tc>
                <a:tc>
                  <a:txBody>
                    <a:bodyPr/>
                    <a:lstStyle/>
                    <a:p>
                      <a:pPr algn="ctr"/>
                      <a:r>
                        <a:rPr lang="en-US" noProof="1">
                          <a:latin typeface="Calibri" pitchFamily="34" charset="0"/>
                          <a:cs typeface="Calibri" pitchFamily="34" charset="0"/>
                        </a:rPr>
                        <a:t>Nhỏ</a:t>
                      </a:r>
                      <a:r>
                        <a:rPr lang="en-US" baseline="0" noProof="1">
                          <a:latin typeface="Calibri" pitchFamily="34" charset="0"/>
                          <a:cs typeface="Calibri" pitchFamily="34" charset="0"/>
                        </a:rPr>
                        <a:t> gọn, thích hợp với những thiết bị di động, và chỉ cần độ chính xác ở mức tương đối.</a:t>
                      </a:r>
                      <a:endParaRPr lang="en-US" noProof="1">
                        <a:latin typeface="Calibri" pitchFamily="34" charset="0"/>
                        <a:cs typeface="Calibri" pitchFamily="34" charset="0"/>
                      </a:endParaRPr>
                    </a:p>
                  </a:txBody>
                  <a:tcPr/>
                </a:tc>
                <a:extLst>
                  <a:ext uri="{0D108BD9-81ED-4DB2-BD59-A6C34878D82A}">
                    <a16:rowId xmlns:a16="http://schemas.microsoft.com/office/drawing/2014/main" val="10003"/>
                  </a:ext>
                </a:extLst>
              </a:tr>
            </a:tbl>
          </a:graphicData>
        </a:graphic>
      </p:graphicFrame>
      <p:sp>
        <p:nvSpPr>
          <p:cNvPr id="9" name="Slide Number Placeholder 8"/>
          <p:cNvSpPr>
            <a:spLocks noGrp="1"/>
          </p:cNvSpPr>
          <p:nvPr>
            <p:ph type="sldNum" sz="quarter" idx="12"/>
          </p:nvPr>
        </p:nvSpPr>
        <p:spPr>
          <a:xfrm>
            <a:off x="10485120" y="7627631"/>
            <a:ext cx="3413760" cy="438147"/>
          </a:xfrm>
        </p:spPr>
        <p:txBody>
          <a:bodyPr/>
          <a:lstStyle/>
          <a:p>
            <a:r>
              <a:rPr lang="en-US" dirty="0"/>
              <a:t>11</a:t>
            </a:r>
          </a:p>
        </p:txBody>
      </p:sp>
    </p:spTree>
    <p:extLst>
      <p:ext uri="{BB962C8B-B14F-4D97-AF65-F5344CB8AC3E}">
        <p14:creationId xmlns:p14="http://schemas.microsoft.com/office/powerpoint/2010/main" val="153370631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 name="TextBox 4"/>
          <p:cNvSpPr txBox="1"/>
          <p:nvPr/>
        </p:nvSpPr>
        <p:spPr>
          <a:xfrm>
            <a:off x="359410" y="-1"/>
            <a:ext cx="8142807" cy="646331"/>
          </a:xfrm>
          <a:prstGeom prst="rect">
            <a:avLst/>
          </a:prstGeom>
          <a:noFill/>
        </p:spPr>
        <p:txBody>
          <a:bodyPr wrap="none" rtlCol="0">
            <a:spAutoFit/>
          </a:bodyPr>
          <a:lstStyle/>
          <a:p>
            <a:r>
              <a:rPr lang="en-US" sz="3600" b="1" dirty="0">
                <a:latin typeface="+mj-lt"/>
              </a:rPr>
              <a:t>2. </a:t>
            </a:r>
            <a:r>
              <a:rPr lang="en-US" sz="3600" b="1" dirty="0" err="1">
                <a:latin typeface="+mj-lt"/>
              </a:rPr>
              <a:t>Phương</a:t>
            </a:r>
            <a:r>
              <a:rPr lang="en-US" sz="3600" b="1" dirty="0">
                <a:latin typeface="+mj-lt"/>
              </a:rPr>
              <a:t> </a:t>
            </a:r>
            <a:r>
              <a:rPr lang="en-US" sz="3600" b="1" dirty="0" err="1">
                <a:latin typeface="+mj-lt"/>
              </a:rPr>
              <a:t>pháp</a:t>
            </a:r>
            <a:r>
              <a:rPr lang="en-US" sz="3600" b="1" dirty="0">
                <a:latin typeface="+mj-lt"/>
              </a:rPr>
              <a:t> </a:t>
            </a:r>
            <a:r>
              <a:rPr lang="en-US" sz="3600" b="1" dirty="0" err="1">
                <a:latin typeface="+mj-lt"/>
              </a:rPr>
              <a:t>trích</a:t>
            </a:r>
            <a:r>
              <a:rPr lang="en-US" sz="3600" b="1" dirty="0">
                <a:latin typeface="+mj-lt"/>
              </a:rPr>
              <a:t> </a:t>
            </a:r>
            <a:r>
              <a:rPr lang="en-US" sz="3600" b="1" dirty="0" err="1">
                <a:latin typeface="+mj-lt"/>
              </a:rPr>
              <a:t>xuất</a:t>
            </a:r>
            <a:r>
              <a:rPr lang="en-US" sz="3600" b="1" dirty="0">
                <a:latin typeface="+mj-lt"/>
              </a:rPr>
              <a:t> </a:t>
            </a:r>
            <a:r>
              <a:rPr lang="en-US" sz="3600" b="1" dirty="0" err="1">
                <a:latin typeface="+mj-lt"/>
              </a:rPr>
              <a:t>đặc</a:t>
            </a:r>
            <a:r>
              <a:rPr lang="en-US" sz="3600" b="1" dirty="0">
                <a:latin typeface="+mj-lt"/>
              </a:rPr>
              <a:t> </a:t>
            </a:r>
            <a:r>
              <a:rPr lang="en-US" sz="3600" b="1" dirty="0" err="1">
                <a:latin typeface="+mj-lt"/>
              </a:rPr>
              <a:t>trưng</a:t>
            </a:r>
            <a:r>
              <a:rPr lang="en-US" sz="3600" b="1" dirty="0">
                <a:latin typeface="+mj-lt"/>
              </a:rPr>
              <a:t> CNN</a:t>
            </a:r>
          </a:p>
        </p:txBody>
      </p:sp>
      <p:graphicFrame>
        <p:nvGraphicFramePr>
          <p:cNvPr id="4" name="Table 3"/>
          <p:cNvGraphicFramePr>
            <a:graphicFrameLocks noGrp="1"/>
          </p:cNvGraphicFramePr>
          <p:nvPr>
            <p:extLst>
              <p:ext uri="{D42A27DB-BD31-4B8C-83A1-F6EECF244321}">
                <p14:modId xmlns:p14="http://schemas.microsoft.com/office/powerpoint/2010/main" val="3728446549"/>
              </p:ext>
            </p:extLst>
          </p:nvPr>
        </p:nvGraphicFramePr>
        <p:xfrm>
          <a:off x="1143000" y="5105400"/>
          <a:ext cx="12877800" cy="2560320"/>
        </p:xfrm>
        <a:graphic>
          <a:graphicData uri="http://schemas.openxmlformats.org/drawingml/2006/table">
            <a:tbl>
              <a:tblPr firstRow="1" firstCol="1">
                <a:tableStyleId>{3C2FFA5D-87B4-456A-9821-1D502468CF0F}</a:tableStyleId>
              </a:tblPr>
              <a:tblGrid>
                <a:gridCol w="1609725">
                  <a:extLst>
                    <a:ext uri="{9D8B030D-6E8A-4147-A177-3AD203B41FA5}">
                      <a16:colId xmlns:a16="http://schemas.microsoft.com/office/drawing/2014/main" val="20000"/>
                    </a:ext>
                  </a:extLst>
                </a:gridCol>
                <a:gridCol w="1609725">
                  <a:extLst>
                    <a:ext uri="{9D8B030D-6E8A-4147-A177-3AD203B41FA5}">
                      <a16:colId xmlns:a16="http://schemas.microsoft.com/office/drawing/2014/main" val="20001"/>
                    </a:ext>
                  </a:extLst>
                </a:gridCol>
                <a:gridCol w="1609725">
                  <a:extLst>
                    <a:ext uri="{9D8B030D-6E8A-4147-A177-3AD203B41FA5}">
                      <a16:colId xmlns:a16="http://schemas.microsoft.com/office/drawing/2014/main" val="20002"/>
                    </a:ext>
                  </a:extLst>
                </a:gridCol>
                <a:gridCol w="1609725">
                  <a:extLst>
                    <a:ext uri="{9D8B030D-6E8A-4147-A177-3AD203B41FA5}">
                      <a16:colId xmlns:a16="http://schemas.microsoft.com/office/drawing/2014/main" val="20003"/>
                    </a:ext>
                  </a:extLst>
                </a:gridCol>
                <a:gridCol w="1609725">
                  <a:extLst>
                    <a:ext uri="{9D8B030D-6E8A-4147-A177-3AD203B41FA5}">
                      <a16:colId xmlns:a16="http://schemas.microsoft.com/office/drawing/2014/main" val="20004"/>
                    </a:ext>
                  </a:extLst>
                </a:gridCol>
                <a:gridCol w="1609725">
                  <a:extLst>
                    <a:ext uri="{9D8B030D-6E8A-4147-A177-3AD203B41FA5}">
                      <a16:colId xmlns:a16="http://schemas.microsoft.com/office/drawing/2014/main" val="20005"/>
                    </a:ext>
                  </a:extLst>
                </a:gridCol>
                <a:gridCol w="1609725">
                  <a:extLst>
                    <a:ext uri="{9D8B030D-6E8A-4147-A177-3AD203B41FA5}">
                      <a16:colId xmlns:a16="http://schemas.microsoft.com/office/drawing/2014/main" val="20006"/>
                    </a:ext>
                  </a:extLst>
                </a:gridCol>
                <a:gridCol w="1609725">
                  <a:extLst>
                    <a:ext uri="{9D8B030D-6E8A-4147-A177-3AD203B41FA5}">
                      <a16:colId xmlns:a16="http://schemas.microsoft.com/office/drawing/2014/main" val="20007"/>
                    </a:ext>
                  </a:extLst>
                </a:gridCol>
              </a:tblGrid>
              <a:tr h="472440">
                <a:tc>
                  <a:txBody>
                    <a:bodyPr/>
                    <a:lstStyle/>
                    <a:p>
                      <a:r>
                        <a:rPr lang="en-US" dirty="0"/>
                        <a:t>Training Data</a:t>
                      </a:r>
                    </a:p>
                  </a:txBody>
                  <a:tcPr anchor="ctr"/>
                </a:tc>
                <a:tc>
                  <a:txBody>
                    <a:bodyPr/>
                    <a:lstStyle/>
                    <a:p>
                      <a:r>
                        <a:rPr lang="en-US" dirty="0"/>
                        <a:t>Model</a:t>
                      </a:r>
                    </a:p>
                  </a:txBody>
                  <a:tcPr anchor="ctr"/>
                </a:tc>
                <a:tc>
                  <a:txBody>
                    <a:bodyPr/>
                    <a:lstStyle/>
                    <a:p>
                      <a:r>
                        <a:rPr lang="en-US" dirty="0"/>
                        <a:t>LFW</a:t>
                      </a:r>
                    </a:p>
                  </a:txBody>
                  <a:tcPr anchor="ctr"/>
                </a:tc>
                <a:tc>
                  <a:txBody>
                    <a:bodyPr/>
                    <a:lstStyle/>
                    <a:p>
                      <a:r>
                        <a:rPr lang="en-US" dirty="0"/>
                        <a:t>SLLFW</a:t>
                      </a:r>
                    </a:p>
                  </a:txBody>
                  <a:tcPr anchor="ctr"/>
                </a:tc>
                <a:tc>
                  <a:txBody>
                    <a:bodyPr/>
                    <a:lstStyle/>
                    <a:p>
                      <a:r>
                        <a:rPr lang="en-US" dirty="0"/>
                        <a:t>CALFW</a:t>
                      </a:r>
                    </a:p>
                  </a:txBody>
                  <a:tcPr anchor="ctr"/>
                </a:tc>
                <a:tc>
                  <a:txBody>
                    <a:bodyPr/>
                    <a:lstStyle/>
                    <a:p>
                      <a:r>
                        <a:rPr lang="en-US" dirty="0"/>
                        <a:t>CPLFW</a:t>
                      </a:r>
                    </a:p>
                  </a:txBody>
                  <a:tcPr anchor="ctr"/>
                </a:tc>
                <a:tc>
                  <a:txBody>
                    <a:bodyPr/>
                    <a:lstStyle/>
                    <a:p>
                      <a:r>
                        <a:rPr lang="en-US" dirty="0"/>
                        <a:t>CFP-FP</a:t>
                      </a:r>
                    </a:p>
                  </a:txBody>
                  <a:tcPr anchor="ctr"/>
                </a:tc>
                <a:tc>
                  <a:txBody>
                    <a:bodyPr/>
                    <a:lstStyle/>
                    <a:p>
                      <a:r>
                        <a:rPr lang="en-US" dirty="0"/>
                        <a:t>AgeDB-30</a:t>
                      </a:r>
                    </a:p>
                  </a:txBody>
                  <a:tcPr anchor="ctr"/>
                </a:tc>
                <a:extLst>
                  <a:ext uri="{0D108BD9-81ED-4DB2-BD59-A6C34878D82A}">
                    <a16:rowId xmlns:a16="http://schemas.microsoft.com/office/drawing/2014/main" val="10000"/>
                  </a:ext>
                </a:extLst>
              </a:tr>
              <a:tr h="0">
                <a:tc>
                  <a:txBody>
                    <a:bodyPr/>
                    <a:lstStyle/>
                    <a:p>
                      <a:r>
                        <a:rPr lang="en-US"/>
                        <a:t>CASIA-WebFace</a:t>
                      </a:r>
                    </a:p>
                  </a:txBody>
                  <a:tcPr anchor="ctr"/>
                </a:tc>
                <a:tc>
                  <a:txBody>
                    <a:bodyPr/>
                    <a:lstStyle/>
                    <a:p>
                      <a:r>
                        <a:rPr lang="en-US" dirty="0"/>
                        <a:t>ResNet-100</a:t>
                      </a:r>
                    </a:p>
                  </a:txBody>
                  <a:tcPr anchor="ctr"/>
                </a:tc>
                <a:tc>
                  <a:txBody>
                    <a:bodyPr/>
                    <a:lstStyle/>
                    <a:p>
                      <a:r>
                        <a:rPr lang="en-US"/>
                        <a:t>99.55</a:t>
                      </a:r>
                    </a:p>
                  </a:txBody>
                  <a:tcPr anchor="ctr"/>
                </a:tc>
                <a:tc>
                  <a:txBody>
                    <a:bodyPr/>
                    <a:lstStyle/>
                    <a:p>
                      <a:r>
                        <a:rPr lang="en-US" dirty="0"/>
                        <a:t>98.65</a:t>
                      </a:r>
                    </a:p>
                  </a:txBody>
                  <a:tcPr anchor="ctr"/>
                </a:tc>
                <a:tc>
                  <a:txBody>
                    <a:bodyPr/>
                    <a:lstStyle/>
                    <a:p>
                      <a:r>
                        <a:rPr lang="en-US"/>
                        <a:t>94.13</a:t>
                      </a:r>
                    </a:p>
                  </a:txBody>
                  <a:tcPr anchor="ctr"/>
                </a:tc>
                <a:tc>
                  <a:txBody>
                    <a:bodyPr/>
                    <a:lstStyle/>
                    <a:p>
                      <a:r>
                        <a:rPr lang="en-US" dirty="0"/>
                        <a:t>90.93</a:t>
                      </a:r>
                    </a:p>
                  </a:txBody>
                  <a:tcPr anchor="ctr"/>
                </a:tc>
                <a:tc>
                  <a:txBody>
                    <a:bodyPr/>
                    <a:lstStyle/>
                    <a:p>
                      <a:r>
                        <a:rPr lang="en-US"/>
                        <a:t>96.30</a:t>
                      </a:r>
                    </a:p>
                  </a:txBody>
                  <a:tcPr anchor="ctr"/>
                </a:tc>
                <a:tc>
                  <a:txBody>
                    <a:bodyPr/>
                    <a:lstStyle/>
                    <a:p>
                      <a:r>
                        <a:rPr lang="en-US" dirty="0"/>
                        <a:t>95.50</a:t>
                      </a:r>
                    </a:p>
                  </a:txBody>
                  <a:tcPr anchor="ctr"/>
                </a:tc>
                <a:extLst>
                  <a:ext uri="{0D108BD9-81ED-4DB2-BD59-A6C34878D82A}">
                    <a16:rowId xmlns:a16="http://schemas.microsoft.com/office/drawing/2014/main" val="10001"/>
                  </a:ext>
                </a:extLst>
              </a:tr>
              <a:tr h="0">
                <a:tc>
                  <a:txBody>
                    <a:bodyPr/>
                    <a:lstStyle/>
                    <a:p>
                      <a:r>
                        <a:rPr lang="en-US"/>
                        <a:t>MS-Celeb-1M</a:t>
                      </a:r>
                    </a:p>
                  </a:txBody>
                  <a:tcPr anchor="ctr"/>
                </a:tc>
                <a:tc>
                  <a:txBody>
                    <a:bodyPr/>
                    <a:lstStyle/>
                    <a:p>
                      <a:r>
                        <a:rPr lang="en-US" dirty="0"/>
                        <a:t>ResNet-100</a:t>
                      </a:r>
                    </a:p>
                  </a:txBody>
                  <a:tcPr anchor="ctr"/>
                </a:tc>
                <a:tc>
                  <a:txBody>
                    <a:bodyPr/>
                    <a:lstStyle/>
                    <a:p>
                      <a:r>
                        <a:rPr lang="en-US"/>
                        <a:t>99.82</a:t>
                      </a:r>
                    </a:p>
                  </a:txBody>
                  <a:tcPr anchor="ctr"/>
                </a:tc>
                <a:tc>
                  <a:txBody>
                    <a:bodyPr/>
                    <a:lstStyle/>
                    <a:p>
                      <a:r>
                        <a:rPr lang="en-US" dirty="0"/>
                        <a:t>99.67</a:t>
                      </a:r>
                    </a:p>
                  </a:txBody>
                  <a:tcPr anchor="ctr"/>
                </a:tc>
                <a:tc>
                  <a:txBody>
                    <a:bodyPr/>
                    <a:lstStyle/>
                    <a:p>
                      <a:r>
                        <a:rPr lang="en-US" dirty="0"/>
                        <a:t>96.27</a:t>
                      </a:r>
                    </a:p>
                  </a:txBody>
                  <a:tcPr anchor="ctr"/>
                </a:tc>
                <a:tc>
                  <a:txBody>
                    <a:bodyPr/>
                    <a:lstStyle/>
                    <a:p>
                      <a:r>
                        <a:rPr lang="en-US" dirty="0"/>
                        <a:t>93.43</a:t>
                      </a:r>
                    </a:p>
                  </a:txBody>
                  <a:tcPr anchor="ctr"/>
                </a:tc>
                <a:tc>
                  <a:txBody>
                    <a:bodyPr/>
                    <a:lstStyle/>
                    <a:p>
                      <a:r>
                        <a:rPr lang="en-US"/>
                        <a:t>96.93</a:t>
                      </a:r>
                    </a:p>
                  </a:txBody>
                  <a:tcPr anchor="ctr"/>
                </a:tc>
                <a:tc>
                  <a:txBody>
                    <a:bodyPr/>
                    <a:lstStyle/>
                    <a:p>
                      <a:r>
                        <a:rPr lang="en-US" dirty="0"/>
                        <a:t>98.27</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359410" y="914400"/>
            <a:ext cx="13889990" cy="646331"/>
          </a:xfrm>
          <a:prstGeom prst="rect">
            <a:avLst/>
          </a:prstGeom>
          <a:noFill/>
        </p:spPr>
        <p:txBody>
          <a:bodyPr wrap="square" rtlCol="0">
            <a:spAutoFit/>
          </a:bodyPr>
          <a:lstStyle/>
          <a:p>
            <a:r>
              <a:rPr lang="en-US" sz="3600" b="1" dirty="0">
                <a:latin typeface="+mj-lt"/>
              </a:rPr>
              <a:t>2.2. </a:t>
            </a:r>
            <a:r>
              <a:rPr lang="en-US" sz="3600" b="1" dirty="0" err="1">
                <a:latin typeface="+mj-lt"/>
              </a:rPr>
              <a:t>Một</a:t>
            </a:r>
            <a:r>
              <a:rPr lang="en-US" sz="3600" b="1" dirty="0">
                <a:latin typeface="+mj-lt"/>
              </a:rPr>
              <a:t> </a:t>
            </a:r>
            <a:r>
              <a:rPr lang="en-US" sz="3600" b="1" dirty="0" err="1">
                <a:latin typeface="+mj-lt"/>
              </a:rPr>
              <a:t>số</a:t>
            </a:r>
            <a:r>
              <a:rPr lang="en-US" sz="3600" b="1" dirty="0">
                <a:latin typeface="+mj-lt"/>
              </a:rPr>
              <a:t> </a:t>
            </a:r>
            <a:r>
              <a:rPr lang="en-US" sz="3600" b="1" dirty="0" err="1">
                <a:latin typeface="+mj-lt"/>
              </a:rPr>
              <a:t>mạng</a:t>
            </a:r>
            <a:r>
              <a:rPr lang="en-US" sz="3600" b="1" dirty="0">
                <a:latin typeface="+mj-lt"/>
              </a:rPr>
              <a:t> CNN </a:t>
            </a:r>
            <a:r>
              <a:rPr lang="en-US" sz="3600" b="1" dirty="0" err="1">
                <a:latin typeface="+mj-lt"/>
              </a:rPr>
              <a:t>điển</a:t>
            </a:r>
            <a:r>
              <a:rPr lang="en-US" sz="3600" b="1" dirty="0">
                <a:latin typeface="+mj-lt"/>
              </a:rPr>
              <a:t> </a:t>
            </a:r>
            <a:r>
              <a:rPr lang="en-US" sz="3600" b="1" dirty="0" err="1">
                <a:latin typeface="+mj-lt"/>
              </a:rPr>
              <a:t>hình</a:t>
            </a:r>
            <a:endParaRPr lang="en-US" sz="3600" b="1" dirty="0">
              <a:latin typeface="+mj-lt"/>
            </a:endParaRPr>
          </a:p>
        </p:txBody>
      </p:sp>
      <p:sp>
        <p:nvSpPr>
          <p:cNvPr id="9" name="AutoShape 2" descr="The architectural view of ResNet-101.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605" y="1752600"/>
            <a:ext cx="10515600" cy="301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9"/>
          <p:cNvSpPr>
            <a:spLocks noGrp="1"/>
          </p:cNvSpPr>
          <p:nvPr>
            <p:ph type="sldNum" sz="quarter" idx="12"/>
          </p:nvPr>
        </p:nvSpPr>
        <p:spPr>
          <a:xfrm>
            <a:off x="10485120" y="7627631"/>
            <a:ext cx="3413760" cy="438147"/>
          </a:xfrm>
        </p:spPr>
        <p:txBody>
          <a:bodyPr/>
          <a:lstStyle/>
          <a:p>
            <a:r>
              <a:rPr lang="en-US" dirty="0"/>
              <a:t>12</a:t>
            </a:r>
          </a:p>
        </p:txBody>
      </p:sp>
    </p:spTree>
    <p:extLst>
      <p:ext uri="{BB962C8B-B14F-4D97-AF65-F5344CB8AC3E}">
        <p14:creationId xmlns:p14="http://schemas.microsoft.com/office/powerpoint/2010/main" val="143883229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59410" y="-1"/>
            <a:ext cx="9731638" cy="646331"/>
          </a:xfrm>
          <a:prstGeom prst="rect">
            <a:avLst/>
          </a:prstGeom>
          <a:noFill/>
        </p:spPr>
        <p:txBody>
          <a:bodyPr wrap="none" rtlCol="0">
            <a:spAutoFit/>
          </a:bodyPr>
          <a:lstStyle/>
          <a:p>
            <a:r>
              <a:rPr lang="en-US" sz="3600" b="1" dirty="0">
                <a:latin typeface="+mj-lt"/>
              </a:rPr>
              <a:t>3. </a:t>
            </a:r>
            <a:r>
              <a:rPr lang="en-US" sz="3600" b="1" dirty="0" err="1">
                <a:latin typeface="+mj-lt"/>
              </a:rPr>
              <a:t>Phương</a:t>
            </a:r>
            <a:r>
              <a:rPr lang="en-US" sz="3600" b="1" dirty="0">
                <a:latin typeface="+mj-lt"/>
              </a:rPr>
              <a:t> </a:t>
            </a:r>
            <a:r>
              <a:rPr lang="en-US" sz="3600" b="1" dirty="0" err="1">
                <a:latin typeface="+mj-lt"/>
              </a:rPr>
              <a:t>pháp</a:t>
            </a:r>
            <a:r>
              <a:rPr lang="en-US" sz="3600" b="1" dirty="0">
                <a:latin typeface="+mj-lt"/>
              </a:rPr>
              <a:t> </a:t>
            </a:r>
            <a:r>
              <a:rPr lang="en-US" sz="3600" b="1" dirty="0" err="1">
                <a:latin typeface="+mj-lt"/>
              </a:rPr>
              <a:t>trích</a:t>
            </a:r>
            <a:r>
              <a:rPr lang="en-US" sz="3600" b="1" dirty="0">
                <a:latin typeface="+mj-lt"/>
              </a:rPr>
              <a:t> </a:t>
            </a:r>
            <a:r>
              <a:rPr lang="en-US" sz="3600" b="1" dirty="0" err="1">
                <a:latin typeface="+mj-lt"/>
              </a:rPr>
              <a:t>xuất</a:t>
            </a:r>
            <a:r>
              <a:rPr lang="en-US" sz="3600" b="1" dirty="0">
                <a:latin typeface="+mj-lt"/>
              </a:rPr>
              <a:t> </a:t>
            </a:r>
            <a:r>
              <a:rPr lang="en-US" sz="3600" b="1" dirty="0" err="1">
                <a:latin typeface="+mj-lt"/>
              </a:rPr>
              <a:t>đặc</a:t>
            </a:r>
            <a:r>
              <a:rPr lang="en-US" sz="3600" b="1" dirty="0">
                <a:latin typeface="+mj-lt"/>
              </a:rPr>
              <a:t> </a:t>
            </a:r>
            <a:r>
              <a:rPr lang="en-US" sz="3600" b="1" dirty="0" err="1">
                <a:latin typeface="+mj-lt"/>
              </a:rPr>
              <a:t>trưng</a:t>
            </a:r>
            <a:r>
              <a:rPr lang="en-US" sz="3600" b="1" dirty="0">
                <a:latin typeface="+mj-lt"/>
              </a:rPr>
              <a:t> Transformer</a:t>
            </a:r>
          </a:p>
        </p:txBody>
      </p:sp>
      <p:sp>
        <p:nvSpPr>
          <p:cNvPr id="6" name="TextBox 5"/>
          <p:cNvSpPr txBox="1"/>
          <p:nvPr/>
        </p:nvSpPr>
        <p:spPr>
          <a:xfrm>
            <a:off x="304800" y="1142999"/>
            <a:ext cx="6187271" cy="646331"/>
          </a:xfrm>
          <a:prstGeom prst="rect">
            <a:avLst/>
          </a:prstGeom>
          <a:noFill/>
        </p:spPr>
        <p:txBody>
          <a:bodyPr wrap="none" rtlCol="0">
            <a:spAutoFit/>
          </a:bodyPr>
          <a:lstStyle/>
          <a:p>
            <a:r>
              <a:rPr lang="en-US" sz="3600" b="1" dirty="0">
                <a:latin typeface="+mj-lt"/>
              </a:rPr>
              <a:t>3.1. </a:t>
            </a:r>
            <a:r>
              <a:rPr lang="en-US" sz="3600" b="1" dirty="0" err="1">
                <a:latin typeface="+mj-lt"/>
              </a:rPr>
              <a:t>Tổng</a:t>
            </a:r>
            <a:r>
              <a:rPr lang="en-US" sz="3600" b="1" dirty="0">
                <a:latin typeface="+mj-lt"/>
              </a:rPr>
              <a:t> </a:t>
            </a:r>
            <a:r>
              <a:rPr lang="en-US" sz="3600" b="1" dirty="0" err="1">
                <a:latin typeface="+mj-lt"/>
              </a:rPr>
              <a:t>quan</a:t>
            </a:r>
            <a:r>
              <a:rPr lang="en-US" sz="3600" b="1" dirty="0">
                <a:latin typeface="+mj-lt"/>
              </a:rPr>
              <a:t>  </a:t>
            </a:r>
            <a:r>
              <a:rPr lang="en-US" sz="3600" b="1" dirty="0" err="1">
                <a:latin typeface="+mj-lt"/>
              </a:rPr>
              <a:t>về</a:t>
            </a:r>
            <a:r>
              <a:rPr lang="en-US" sz="3600" b="1" dirty="0">
                <a:latin typeface="+mj-lt"/>
              </a:rPr>
              <a:t> Transformer</a:t>
            </a:r>
          </a:p>
        </p:txBody>
      </p:sp>
      <p:sp>
        <p:nvSpPr>
          <p:cNvPr id="7" name="TextBox 6"/>
          <p:cNvSpPr txBox="1"/>
          <p:nvPr/>
        </p:nvSpPr>
        <p:spPr>
          <a:xfrm>
            <a:off x="854186" y="2133600"/>
            <a:ext cx="13014269" cy="4031873"/>
          </a:xfrm>
          <a:prstGeom prst="rect">
            <a:avLst/>
          </a:prstGeom>
          <a:noFill/>
        </p:spPr>
        <p:txBody>
          <a:bodyPr wrap="square" rtlCol="0">
            <a:spAutoFit/>
          </a:bodyPr>
          <a:lstStyle/>
          <a:p>
            <a:pPr marL="457200" indent="-457200">
              <a:buFont typeface="Wingdings" pitchFamily="2" charset="2"/>
              <a:buChar char="§"/>
            </a:pPr>
            <a:r>
              <a:rPr lang="vi-VN" sz="3200" dirty="0">
                <a:latin typeface="Calibri" pitchFamily="34" charset="0"/>
                <a:cs typeface="Calibri" pitchFamily="34" charset="0"/>
              </a:rPr>
              <a:t>Transformer là một kiến trúc deep learning được phát triển bởi các nhà nghiên cứu tại Google.</a:t>
            </a:r>
            <a:endParaRPr lang="en-US" sz="3200" dirty="0">
              <a:latin typeface="Calibri" pitchFamily="34" charset="0"/>
              <a:cs typeface="Calibri" pitchFamily="34" charset="0"/>
            </a:endParaRPr>
          </a:p>
          <a:p>
            <a:pPr marL="457200" indent="-457200">
              <a:buFont typeface="Wingdings" pitchFamily="2" charset="2"/>
              <a:buChar char="§"/>
            </a:pPr>
            <a:endParaRPr lang="vi-VN" sz="3200" dirty="0">
              <a:latin typeface="Calibri" pitchFamily="34" charset="0"/>
              <a:cs typeface="Calibri" pitchFamily="34" charset="0"/>
            </a:endParaRPr>
          </a:p>
          <a:p>
            <a:pPr marL="457200" indent="-457200">
              <a:buFont typeface="Wingdings" pitchFamily="2" charset="2"/>
              <a:buChar char="§"/>
            </a:pPr>
            <a:r>
              <a:rPr lang="vi-VN" sz="3200" dirty="0">
                <a:latin typeface="Calibri" pitchFamily="34" charset="0"/>
                <a:cs typeface="Calibri" pitchFamily="34" charset="0"/>
              </a:rPr>
              <a:t>Nó dựa trên cơ chế multi-head attention, được đề xuất trong bài báo năm 2017 "Attention Is All You Need".</a:t>
            </a:r>
            <a:endParaRPr lang="en-US" sz="3200" dirty="0">
              <a:latin typeface="Calibri" pitchFamily="34" charset="0"/>
              <a:cs typeface="Calibri" pitchFamily="34" charset="0"/>
            </a:endParaRPr>
          </a:p>
          <a:p>
            <a:pPr marL="457200" indent="-457200">
              <a:buFont typeface="Wingdings" pitchFamily="2" charset="2"/>
              <a:buChar char="§"/>
            </a:pPr>
            <a:endParaRPr lang="vi-VN" sz="3200" dirty="0">
              <a:latin typeface="Calibri" pitchFamily="34" charset="0"/>
              <a:cs typeface="Calibri" pitchFamily="34" charset="0"/>
            </a:endParaRPr>
          </a:p>
          <a:p>
            <a:pPr marL="457200" indent="-457200">
              <a:buFont typeface="Wingdings" pitchFamily="2" charset="2"/>
              <a:buChar char="§"/>
            </a:pPr>
            <a:r>
              <a:rPr lang="vi-VN" sz="3200" dirty="0">
                <a:latin typeface="Calibri" pitchFamily="34" charset="0"/>
                <a:cs typeface="Calibri" pitchFamily="34" charset="0"/>
              </a:rPr>
              <a:t>Transformers ban đầu được phát triển để cải thiện các kiến trúc trước đó cho xử lý ngôn ngữ tự nhiên</a:t>
            </a:r>
            <a:r>
              <a:rPr lang="en-US" sz="3200" dirty="0">
                <a:latin typeface="Calibri" pitchFamily="34" charset="0"/>
                <a:cs typeface="Calibri" pitchFamily="34" charset="0"/>
              </a:rPr>
              <a:t>.</a:t>
            </a:r>
          </a:p>
        </p:txBody>
      </p:sp>
      <p:sp>
        <p:nvSpPr>
          <p:cNvPr id="2" name="Slide Number Placeholder 1"/>
          <p:cNvSpPr>
            <a:spLocks noGrp="1"/>
          </p:cNvSpPr>
          <p:nvPr>
            <p:ph type="sldNum" sz="quarter" idx="12"/>
          </p:nvPr>
        </p:nvSpPr>
        <p:spPr>
          <a:xfrm>
            <a:off x="10485120" y="7627631"/>
            <a:ext cx="3413760" cy="438147"/>
          </a:xfrm>
        </p:spPr>
        <p:txBody>
          <a:bodyPr/>
          <a:lstStyle/>
          <a:p>
            <a:r>
              <a:rPr lang="en-US" dirty="0"/>
              <a:t>13</a:t>
            </a:r>
          </a:p>
        </p:txBody>
      </p:sp>
    </p:spTree>
    <p:extLst>
      <p:ext uri="{BB962C8B-B14F-4D97-AF65-F5344CB8AC3E}">
        <p14:creationId xmlns:p14="http://schemas.microsoft.com/office/powerpoint/2010/main" val="250233095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62000" y="1828800"/>
            <a:ext cx="13014269" cy="5016758"/>
          </a:xfrm>
          <a:prstGeom prst="rect">
            <a:avLst/>
          </a:prstGeom>
          <a:noFill/>
        </p:spPr>
        <p:txBody>
          <a:bodyPr wrap="square" rtlCol="0">
            <a:spAutoFit/>
          </a:bodyPr>
          <a:lstStyle/>
          <a:p>
            <a:pPr marL="457200" indent="-457200">
              <a:buFont typeface="Wingdings" pitchFamily="2" charset="2"/>
              <a:buChar char="§"/>
            </a:pPr>
            <a:r>
              <a:rPr lang="vi-VN" sz="3200" dirty="0">
                <a:latin typeface="Calibri" pitchFamily="34" charset="0"/>
                <a:cs typeface="Calibri" pitchFamily="34" charset="0"/>
              </a:rPr>
              <a:t>Transformer</a:t>
            </a:r>
            <a:r>
              <a:rPr lang="en-US" sz="3200" dirty="0">
                <a:latin typeface="Calibri" pitchFamily="34" charset="0"/>
                <a:cs typeface="Calibri" pitchFamily="34" charset="0"/>
              </a:rPr>
              <a:t> </a:t>
            </a:r>
            <a:r>
              <a:rPr lang="en-US" sz="3200" dirty="0" err="1">
                <a:latin typeface="Calibri" pitchFamily="34" charset="0"/>
                <a:cs typeface="Calibri" pitchFamily="34" charset="0"/>
              </a:rPr>
              <a:t>ra</a:t>
            </a:r>
            <a:r>
              <a:rPr lang="en-US" sz="3200" dirty="0">
                <a:latin typeface="Calibri" pitchFamily="34" charset="0"/>
                <a:cs typeface="Calibri" pitchFamily="34" charset="0"/>
              </a:rPr>
              <a:t> </a:t>
            </a:r>
            <a:r>
              <a:rPr lang="en-US" sz="3200" dirty="0" err="1">
                <a:latin typeface="Calibri" pitchFamily="34" charset="0"/>
                <a:cs typeface="Calibri" pitchFamily="34" charset="0"/>
              </a:rPr>
              <a:t>đời</a:t>
            </a:r>
            <a:r>
              <a:rPr lang="en-US" sz="3200" dirty="0">
                <a:latin typeface="Calibri" pitchFamily="34" charset="0"/>
                <a:cs typeface="Calibri" pitchFamily="34" charset="0"/>
              </a:rPr>
              <a:t> </a:t>
            </a:r>
            <a:r>
              <a:rPr lang="en-US" sz="3200" dirty="0" err="1">
                <a:latin typeface="Calibri" pitchFamily="34" charset="0"/>
                <a:cs typeface="Calibri" pitchFamily="34" charset="0"/>
              </a:rPr>
              <a:t>đã</a:t>
            </a:r>
            <a:r>
              <a:rPr lang="en-US" sz="3200" dirty="0">
                <a:latin typeface="Calibri" pitchFamily="34" charset="0"/>
                <a:cs typeface="Calibri" pitchFamily="34" charset="0"/>
              </a:rPr>
              <a:t> </a:t>
            </a:r>
            <a:r>
              <a:rPr lang="en-US" sz="3200" dirty="0" err="1">
                <a:latin typeface="Calibri" pitchFamily="34" charset="0"/>
                <a:cs typeface="Calibri" pitchFamily="34" charset="0"/>
              </a:rPr>
              <a:t>giải</a:t>
            </a:r>
            <a:r>
              <a:rPr lang="en-US" sz="3200" dirty="0">
                <a:latin typeface="Calibri" pitchFamily="34" charset="0"/>
                <a:cs typeface="Calibri" pitchFamily="34" charset="0"/>
              </a:rPr>
              <a:t> </a:t>
            </a:r>
            <a:r>
              <a:rPr lang="en-US" sz="3200" dirty="0" err="1">
                <a:latin typeface="Calibri" pitchFamily="34" charset="0"/>
                <a:cs typeface="Calibri" pitchFamily="34" charset="0"/>
              </a:rPr>
              <a:t>quyết</a:t>
            </a:r>
            <a:r>
              <a:rPr lang="en-US" sz="3200" dirty="0">
                <a:latin typeface="Calibri" pitchFamily="34" charset="0"/>
                <a:cs typeface="Calibri" pitchFamily="34" charset="0"/>
              </a:rPr>
              <a:t> </a:t>
            </a:r>
            <a:r>
              <a:rPr lang="en-US" sz="3200" dirty="0" err="1">
                <a:latin typeface="Calibri" pitchFamily="34" charset="0"/>
                <a:cs typeface="Calibri" pitchFamily="34" charset="0"/>
              </a:rPr>
              <a:t>được</a:t>
            </a:r>
            <a:r>
              <a:rPr lang="en-US" sz="3200" dirty="0">
                <a:latin typeface="Calibri" pitchFamily="34" charset="0"/>
                <a:cs typeface="Calibri" pitchFamily="34" charset="0"/>
              </a:rPr>
              <a:t> </a:t>
            </a:r>
            <a:r>
              <a:rPr lang="en-US" sz="3200" dirty="0" err="1">
                <a:latin typeface="Calibri" pitchFamily="34" charset="0"/>
                <a:cs typeface="Calibri" pitchFamily="34" charset="0"/>
              </a:rPr>
              <a:t>một</a:t>
            </a:r>
            <a:r>
              <a:rPr lang="en-US" sz="3200" dirty="0">
                <a:latin typeface="Calibri" pitchFamily="34" charset="0"/>
                <a:cs typeface="Calibri" pitchFamily="34" charset="0"/>
              </a:rPr>
              <a:t> </a:t>
            </a:r>
            <a:r>
              <a:rPr lang="en-US" sz="3200" dirty="0" err="1">
                <a:latin typeface="Calibri" pitchFamily="34" charset="0"/>
                <a:cs typeface="Calibri" pitchFamily="34" charset="0"/>
              </a:rPr>
              <a:t>số</a:t>
            </a:r>
            <a:r>
              <a:rPr lang="en-US" sz="3200" dirty="0">
                <a:latin typeface="Calibri" pitchFamily="34" charset="0"/>
                <a:cs typeface="Calibri" pitchFamily="34" charset="0"/>
              </a:rPr>
              <a:t> </a:t>
            </a:r>
            <a:r>
              <a:rPr lang="en-US" sz="3200" dirty="0" err="1">
                <a:latin typeface="Calibri" pitchFamily="34" charset="0"/>
                <a:cs typeface="Calibri" pitchFamily="34" charset="0"/>
              </a:rPr>
              <a:t>hạn</a:t>
            </a:r>
            <a:r>
              <a:rPr lang="en-US" sz="3200" dirty="0">
                <a:latin typeface="Calibri" pitchFamily="34" charset="0"/>
                <a:cs typeface="Calibri" pitchFamily="34" charset="0"/>
              </a:rPr>
              <a:t> </a:t>
            </a:r>
            <a:r>
              <a:rPr lang="en-US" sz="3200" dirty="0" err="1">
                <a:latin typeface="Calibri" pitchFamily="34" charset="0"/>
                <a:cs typeface="Calibri" pitchFamily="34" charset="0"/>
              </a:rPr>
              <a:t>chế</a:t>
            </a:r>
            <a:r>
              <a:rPr lang="en-US" sz="3200" dirty="0">
                <a:latin typeface="Calibri" pitchFamily="34" charset="0"/>
                <a:cs typeface="Calibri" pitchFamily="34" charset="0"/>
              </a:rPr>
              <a:t> </a:t>
            </a:r>
            <a:r>
              <a:rPr lang="en-US" sz="3200" dirty="0" err="1">
                <a:latin typeface="Calibri" pitchFamily="34" charset="0"/>
                <a:cs typeface="Calibri" pitchFamily="34" charset="0"/>
              </a:rPr>
              <a:t>tồn</a:t>
            </a:r>
            <a:r>
              <a:rPr lang="en-US" sz="3200" dirty="0">
                <a:latin typeface="Calibri" pitchFamily="34" charset="0"/>
                <a:cs typeface="Calibri" pitchFamily="34" charset="0"/>
              </a:rPr>
              <a:t> </a:t>
            </a:r>
            <a:r>
              <a:rPr lang="en-US" sz="3200" dirty="0" err="1">
                <a:latin typeface="Calibri" pitchFamily="34" charset="0"/>
                <a:cs typeface="Calibri" pitchFamily="34" charset="0"/>
              </a:rPr>
              <a:t>tại</a:t>
            </a:r>
            <a:r>
              <a:rPr lang="en-US" sz="3200" dirty="0">
                <a:latin typeface="Calibri" pitchFamily="34" charset="0"/>
                <a:cs typeface="Calibri" pitchFamily="34" charset="0"/>
              </a:rPr>
              <a:t> </a:t>
            </a:r>
            <a:r>
              <a:rPr lang="en-US" sz="3200" dirty="0" err="1">
                <a:latin typeface="Calibri" pitchFamily="34" charset="0"/>
                <a:cs typeface="Calibri" pitchFamily="34" charset="0"/>
              </a:rPr>
              <a:t>của</a:t>
            </a:r>
            <a:r>
              <a:rPr lang="en-US" sz="3200" dirty="0">
                <a:latin typeface="Calibri" pitchFamily="34" charset="0"/>
                <a:cs typeface="Calibri" pitchFamily="34" charset="0"/>
              </a:rPr>
              <a:t> NLP </a:t>
            </a:r>
            <a:r>
              <a:rPr lang="en-US" sz="3200" dirty="0" err="1">
                <a:latin typeface="Calibri" pitchFamily="34" charset="0"/>
                <a:cs typeface="Calibri" pitchFamily="34" charset="0"/>
              </a:rPr>
              <a:t>như</a:t>
            </a:r>
            <a:r>
              <a:rPr lang="en-US" sz="3200" dirty="0">
                <a:latin typeface="Calibri" pitchFamily="34" charset="0"/>
                <a:cs typeface="Calibri" pitchFamily="34" charset="0"/>
              </a:rPr>
              <a:t>:</a:t>
            </a:r>
          </a:p>
          <a:p>
            <a:pPr marL="1763230" lvl="2" indent="-457200">
              <a:buFont typeface="Wingdings" pitchFamily="2" charset="2"/>
              <a:buChar char="ü"/>
            </a:pPr>
            <a:r>
              <a:rPr lang="en-US" sz="3200" dirty="0" err="1">
                <a:latin typeface="Calibri" pitchFamily="34" charset="0"/>
                <a:cs typeface="Calibri" pitchFamily="34" charset="0"/>
              </a:rPr>
              <a:t>Khả</a:t>
            </a:r>
            <a:r>
              <a:rPr lang="en-US" sz="3200" dirty="0">
                <a:latin typeface="Calibri" pitchFamily="34" charset="0"/>
                <a:cs typeface="Calibri" pitchFamily="34" charset="0"/>
              </a:rPr>
              <a:t> </a:t>
            </a:r>
            <a:r>
              <a:rPr lang="en-US" sz="3200" dirty="0" err="1">
                <a:latin typeface="Calibri" pitchFamily="34" charset="0"/>
                <a:cs typeface="Calibri" pitchFamily="34" charset="0"/>
              </a:rPr>
              <a:t>năng</a:t>
            </a:r>
            <a:r>
              <a:rPr lang="en-US" sz="3200" dirty="0">
                <a:latin typeface="Calibri" pitchFamily="34" charset="0"/>
                <a:cs typeface="Calibri" pitchFamily="34" charset="0"/>
              </a:rPr>
              <a:t> </a:t>
            </a:r>
            <a:r>
              <a:rPr lang="en-US" sz="3200" dirty="0" err="1">
                <a:latin typeface="Calibri" pitchFamily="34" charset="0"/>
                <a:cs typeface="Calibri" pitchFamily="34" charset="0"/>
              </a:rPr>
              <a:t>xử</a:t>
            </a:r>
            <a:r>
              <a:rPr lang="en-US" sz="3200" dirty="0">
                <a:latin typeface="Calibri" pitchFamily="34" charset="0"/>
                <a:cs typeface="Calibri" pitchFamily="34" charset="0"/>
              </a:rPr>
              <a:t> </a:t>
            </a:r>
            <a:r>
              <a:rPr lang="en-US" sz="3200" dirty="0" err="1">
                <a:latin typeface="Calibri" pitchFamily="34" charset="0"/>
                <a:cs typeface="Calibri" pitchFamily="34" charset="0"/>
              </a:rPr>
              <a:t>lý</a:t>
            </a:r>
            <a:r>
              <a:rPr lang="en-US" sz="3200" dirty="0">
                <a:latin typeface="Calibri" pitchFamily="34" charset="0"/>
                <a:cs typeface="Calibri" pitchFamily="34" charset="0"/>
              </a:rPr>
              <a:t> </a:t>
            </a:r>
            <a:r>
              <a:rPr lang="en-US" sz="3200" dirty="0" err="1">
                <a:latin typeface="Calibri" pitchFamily="34" charset="0"/>
                <a:cs typeface="Calibri" pitchFamily="34" charset="0"/>
              </a:rPr>
              <a:t>đồng</a:t>
            </a:r>
            <a:r>
              <a:rPr lang="en-US" sz="3200" dirty="0">
                <a:latin typeface="Calibri" pitchFamily="34" charset="0"/>
                <a:cs typeface="Calibri" pitchFamily="34" charset="0"/>
              </a:rPr>
              <a:t> </a:t>
            </a:r>
            <a:r>
              <a:rPr lang="en-US" sz="3200" dirty="0" err="1">
                <a:latin typeface="Calibri" pitchFamily="34" charset="0"/>
                <a:cs typeface="Calibri" pitchFamily="34" charset="0"/>
              </a:rPr>
              <a:t>thời</a:t>
            </a:r>
            <a:r>
              <a:rPr lang="en-US" sz="3200" dirty="0">
                <a:latin typeface="Calibri" pitchFamily="34" charset="0"/>
                <a:cs typeface="Calibri" pitchFamily="34" charset="0"/>
              </a:rPr>
              <a:t> </a:t>
            </a:r>
            <a:r>
              <a:rPr lang="en-US" sz="3200" dirty="0" err="1">
                <a:latin typeface="Calibri" pitchFamily="34" charset="0"/>
                <a:cs typeface="Calibri" pitchFamily="34" charset="0"/>
              </a:rPr>
              <a:t>dữ</a:t>
            </a:r>
            <a:r>
              <a:rPr lang="en-US" sz="3200" dirty="0">
                <a:latin typeface="Calibri" pitchFamily="34" charset="0"/>
                <a:cs typeface="Calibri" pitchFamily="34" charset="0"/>
              </a:rPr>
              <a:t> </a:t>
            </a:r>
            <a:r>
              <a:rPr lang="en-US" sz="3200" dirty="0" err="1">
                <a:latin typeface="Calibri" pitchFamily="34" charset="0"/>
                <a:cs typeface="Calibri" pitchFamily="34" charset="0"/>
              </a:rPr>
              <a:t>liệu</a:t>
            </a:r>
            <a:r>
              <a:rPr lang="en-US" sz="3200" dirty="0">
                <a:latin typeface="Calibri" pitchFamily="34" charset="0"/>
                <a:cs typeface="Calibri" pitchFamily="34" charset="0"/>
              </a:rPr>
              <a:t> </a:t>
            </a:r>
            <a:r>
              <a:rPr lang="en-US" sz="3200" dirty="0" err="1">
                <a:latin typeface="Calibri" pitchFamily="34" charset="0"/>
                <a:cs typeface="Calibri" pitchFamily="34" charset="0"/>
              </a:rPr>
              <a:t>có</a:t>
            </a:r>
            <a:r>
              <a:rPr lang="en-US" sz="3200" dirty="0">
                <a:latin typeface="Calibri" pitchFamily="34" charset="0"/>
                <a:cs typeface="Calibri" pitchFamily="34" charset="0"/>
              </a:rPr>
              <a:t> </a:t>
            </a:r>
            <a:r>
              <a:rPr lang="en-US" sz="3200" dirty="0" err="1">
                <a:latin typeface="Calibri" pitchFamily="34" charset="0"/>
                <a:cs typeface="Calibri" pitchFamily="34" charset="0"/>
              </a:rPr>
              <a:t>tính</a:t>
            </a:r>
            <a:r>
              <a:rPr lang="en-US" sz="3200" dirty="0">
                <a:latin typeface="Calibri" pitchFamily="34" charset="0"/>
                <a:cs typeface="Calibri" pitchFamily="34" charset="0"/>
              </a:rPr>
              <a:t> </a:t>
            </a:r>
            <a:r>
              <a:rPr lang="en-US" sz="3200" dirty="0" err="1">
                <a:latin typeface="Calibri" pitchFamily="34" charset="0"/>
                <a:cs typeface="Calibri" pitchFamily="34" charset="0"/>
              </a:rPr>
              <a:t>thứ</a:t>
            </a:r>
            <a:r>
              <a:rPr lang="en-US" sz="3200" dirty="0">
                <a:latin typeface="Calibri" pitchFamily="34" charset="0"/>
                <a:cs typeface="Calibri" pitchFamily="34" charset="0"/>
              </a:rPr>
              <a:t> </a:t>
            </a:r>
            <a:r>
              <a:rPr lang="en-US" sz="3200" dirty="0" err="1">
                <a:latin typeface="Calibri" pitchFamily="34" charset="0"/>
                <a:cs typeface="Calibri" pitchFamily="34" charset="0"/>
              </a:rPr>
              <a:t>tự</a:t>
            </a:r>
            <a:r>
              <a:rPr lang="en-US" sz="3200" dirty="0">
                <a:latin typeface="Calibri" pitchFamily="34" charset="0"/>
                <a:cs typeface="Calibri" pitchFamily="34" charset="0"/>
              </a:rPr>
              <a:t> </a:t>
            </a:r>
            <a:r>
              <a:rPr lang="en-US" sz="3200" dirty="0" err="1">
                <a:latin typeface="Calibri" pitchFamily="34" charset="0"/>
                <a:cs typeface="Calibri" pitchFamily="34" charset="0"/>
              </a:rPr>
              <a:t>không</a:t>
            </a:r>
            <a:r>
              <a:rPr lang="en-US" sz="3200" dirty="0">
                <a:latin typeface="Calibri" pitchFamily="34" charset="0"/>
                <a:cs typeface="Calibri" pitchFamily="34" charset="0"/>
              </a:rPr>
              <a:t> </a:t>
            </a:r>
            <a:r>
              <a:rPr lang="en-US" sz="3200" dirty="0" err="1">
                <a:latin typeface="Calibri" pitchFamily="34" charset="0"/>
                <a:cs typeface="Calibri" pitchFamily="34" charset="0"/>
              </a:rPr>
              <a:t>cần</a:t>
            </a:r>
            <a:r>
              <a:rPr lang="en-US" sz="3200" dirty="0">
                <a:latin typeface="Calibri" pitchFamily="34" charset="0"/>
                <a:cs typeface="Calibri" pitchFamily="34" charset="0"/>
              </a:rPr>
              <a:t> </a:t>
            </a:r>
            <a:r>
              <a:rPr lang="en-US" sz="3200" dirty="0" err="1">
                <a:latin typeface="Calibri" pitchFamily="34" charset="0"/>
                <a:cs typeface="Calibri" pitchFamily="34" charset="0"/>
              </a:rPr>
              <a:t>theo</a:t>
            </a:r>
            <a:r>
              <a:rPr lang="en-US" sz="3200" dirty="0">
                <a:latin typeface="Calibri" pitchFamily="34" charset="0"/>
                <a:cs typeface="Calibri" pitchFamily="34" charset="0"/>
              </a:rPr>
              <a:t> </a:t>
            </a:r>
            <a:r>
              <a:rPr lang="en-US" sz="3200" dirty="0" err="1">
                <a:latin typeface="Calibri" pitchFamily="34" charset="0"/>
                <a:cs typeface="Calibri" pitchFamily="34" charset="0"/>
              </a:rPr>
              <a:t>thứ</a:t>
            </a:r>
            <a:r>
              <a:rPr lang="en-US" sz="3200" dirty="0">
                <a:latin typeface="Calibri" pitchFamily="34" charset="0"/>
                <a:cs typeface="Calibri" pitchFamily="34" charset="0"/>
              </a:rPr>
              <a:t> </a:t>
            </a:r>
            <a:r>
              <a:rPr lang="en-US" sz="3200" dirty="0" err="1">
                <a:latin typeface="Calibri" pitchFamily="34" charset="0"/>
                <a:cs typeface="Calibri" pitchFamily="34" charset="0"/>
              </a:rPr>
              <a:t>tự</a:t>
            </a:r>
            <a:r>
              <a:rPr lang="en-US" sz="3200" dirty="0">
                <a:latin typeface="Calibri" pitchFamily="34" charset="0"/>
                <a:cs typeface="Calibri" pitchFamily="34" charset="0"/>
              </a:rPr>
              <a:t>.</a:t>
            </a:r>
          </a:p>
          <a:p>
            <a:pPr marL="1763230" lvl="2" indent="-457200">
              <a:buFont typeface="Wingdings" pitchFamily="2" charset="2"/>
              <a:buChar char="ü"/>
            </a:pPr>
            <a:r>
              <a:rPr lang="en-US" sz="3200" dirty="0" err="1">
                <a:latin typeface="Calibri" pitchFamily="34" charset="0"/>
                <a:cs typeface="Calibri" pitchFamily="34" charset="0"/>
              </a:rPr>
              <a:t>Khả</a:t>
            </a:r>
            <a:r>
              <a:rPr lang="en-US" sz="3200" dirty="0">
                <a:latin typeface="Calibri" pitchFamily="34" charset="0"/>
                <a:cs typeface="Calibri" pitchFamily="34" charset="0"/>
              </a:rPr>
              <a:t> </a:t>
            </a:r>
            <a:r>
              <a:rPr lang="en-US" sz="3200" dirty="0" err="1">
                <a:latin typeface="Calibri" pitchFamily="34" charset="0"/>
                <a:cs typeface="Calibri" pitchFamily="34" charset="0"/>
              </a:rPr>
              <a:t>năng</a:t>
            </a:r>
            <a:r>
              <a:rPr lang="en-US" sz="3200" dirty="0">
                <a:latin typeface="Calibri" pitchFamily="34" charset="0"/>
                <a:cs typeface="Calibri" pitchFamily="34" charset="0"/>
              </a:rPr>
              <a:t> </a:t>
            </a:r>
            <a:r>
              <a:rPr lang="en-US" sz="3200" dirty="0" err="1">
                <a:latin typeface="Calibri" pitchFamily="34" charset="0"/>
                <a:cs typeface="Calibri" pitchFamily="34" charset="0"/>
              </a:rPr>
              <a:t>hiểu</a:t>
            </a:r>
            <a:r>
              <a:rPr lang="en-US" sz="3200" dirty="0">
                <a:latin typeface="Calibri" pitchFamily="34" charset="0"/>
                <a:cs typeface="Calibri" pitchFamily="34" charset="0"/>
              </a:rPr>
              <a:t> </a:t>
            </a:r>
            <a:r>
              <a:rPr lang="en-US" sz="3200" dirty="0" err="1">
                <a:latin typeface="Calibri" pitchFamily="34" charset="0"/>
                <a:cs typeface="Calibri" pitchFamily="34" charset="0"/>
              </a:rPr>
              <a:t>ngữ</a:t>
            </a:r>
            <a:r>
              <a:rPr lang="en-US" sz="3200" dirty="0">
                <a:latin typeface="Calibri" pitchFamily="34" charset="0"/>
                <a:cs typeface="Calibri" pitchFamily="34" charset="0"/>
              </a:rPr>
              <a:t> </a:t>
            </a:r>
            <a:r>
              <a:rPr lang="en-US" sz="3200" dirty="0" err="1">
                <a:latin typeface="Calibri" pitchFamily="34" charset="0"/>
                <a:cs typeface="Calibri" pitchFamily="34" charset="0"/>
              </a:rPr>
              <a:t>cảnh</a:t>
            </a:r>
            <a:r>
              <a:rPr lang="en-US" sz="3200" dirty="0">
                <a:latin typeface="Calibri" pitchFamily="34" charset="0"/>
                <a:cs typeface="Calibri" pitchFamily="34" charset="0"/>
              </a:rPr>
              <a:t> </a:t>
            </a:r>
            <a:r>
              <a:rPr lang="en-US" sz="3200" dirty="0" err="1">
                <a:latin typeface="Calibri" pitchFamily="34" charset="0"/>
                <a:cs typeface="Calibri" pitchFamily="34" charset="0"/>
              </a:rPr>
              <a:t>tốt</a:t>
            </a:r>
            <a:r>
              <a:rPr lang="en-US" sz="3200" dirty="0">
                <a:latin typeface="Calibri" pitchFamily="34" charset="0"/>
                <a:cs typeface="Calibri" pitchFamily="34" charset="0"/>
              </a:rPr>
              <a:t> </a:t>
            </a:r>
            <a:r>
              <a:rPr lang="en-US" sz="3200" dirty="0" err="1">
                <a:latin typeface="Calibri" pitchFamily="34" charset="0"/>
                <a:cs typeface="Calibri" pitchFamily="34" charset="0"/>
              </a:rPr>
              <a:t>trong</a:t>
            </a:r>
            <a:r>
              <a:rPr lang="en-US" sz="3200" dirty="0">
                <a:latin typeface="Calibri" pitchFamily="34" charset="0"/>
                <a:cs typeface="Calibri" pitchFamily="34" charset="0"/>
              </a:rPr>
              <a:t> </a:t>
            </a:r>
            <a:r>
              <a:rPr lang="en-US" sz="3200" dirty="0" err="1">
                <a:latin typeface="Calibri" pitchFamily="34" charset="0"/>
                <a:cs typeface="Calibri" pitchFamily="34" charset="0"/>
              </a:rPr>
              <a:t>văn</a:t>
            </a:r>
            <a:r>
              <a:rPr lang="en-US" sz="3200" dirty="0">
                <a:latin typeface="Calibri" pitchFamily="34" charset="0"/>
                <a:cs typeface="Calibri" pitchFamily="34" charset="0"/>
              </a:rPr>
              <a:t> </a:t>
            </a:r>
            <a:r>
              <a:rPr lang="en-US" sz="3200" dirty="0" err="1">
                <a:latin typeface="Calibri" pitchFamily="34" charset="0"/>
                <a:cs typeface="Calibri" pitchFamily="34" charset="0"/>
              </a:rPr>
              <a:t>bản</a:t>
            </a:r>
            <a:r>
              <a:rPr lang="en-US" sz="3200" dirty="0">
                <a:latin typeface="Calibri" pitchFamily="34" charset="0"/>
                <a:cs typeface="Calibri" pitchFamily="34" charset="0"/>
              </a:rPr>
              <a:t> </a:t>
            </a:r>
            <a:r>
              <a:rPr lang="en-US" sz="3200" dirty="0" err="1">
                <a:latin typeface="Calibri" pitchFamily="34" charset="0"/>
                <a:cs typeface="Calibri" pitchFamily="34" charset="0"/>
              </a:rPr>
              <a:t>dài</a:t>
            </a:r>
            <a:r>
              <a:rPr lang="en-US" sz="3200" dirty="0">
                <a:latin typeface="Calibri" pitchFamily="34" charset="0"/>
                <a:cs typeface="Calibri" pitchFamily="34" charset="0"/>
              </a:rPr>
              <a:t>.</a:t>
            </a:r>
          </a:p>
          <a:p>
            <a:pPr marL="1763230" lvl="2" indent="-457200">
              <a:buFont typeface="Wingdings" pitchFamily="2" charset="2"/>
              <a:buChar char="ü"/>
            </a:pPr>
            <a:r>
              <a:rPr lang="en-US" sz="3200" dirty="0" err="1">
                <a:latin typeface="Calibri" pitchFamily="34" charset="0"/>
                <a:cs typeface="Calibri" pitchFamily="34" charset="0"/>
              </a:rPr>
              <a:t>Thời</a:t>
            </a:r>
            <a:r>
              <a:rPr lang="en-US" sz="3200" dirty="0">
                <a:latin typeface="Calibri" pitchFamily="34" charset="0"/>
                <a:cs typeface="Calibri" pitchFamily="34" charset="0"/>
              </a:rPr>
              <a:t> </a:t>
            </a:r>
            <a:r>
              <a:rPr lang="en-US" sz="3200" dirty="0" err="1">
                <a:latin typeface="Calibri" pitchFamily="34" charset="0"/>
                <a:cs typeface="Calibri" pitchFamily="34" charset="0"/>
              </a:rPr>
              <a:t>gian</a:t>
            </a:r>
            <a:r>
              <a:rPr lang="en-US" sz="3200" dirty="0">
                <a:latin typeface="Calibri" pitchFamily="34" charset="0"/>
                <a:cs typeface="Calibri" pitchFamily="34" charset="0"/>
              </a:rPr>
              <a:t> </a:t>
            </a:r>
            <a:r>
              <a:rPr lang="en-US" sz="3200" dirty="0" err="1">
                <a:latin typeface="Calibri" pitchFamily="34" charset="0"/>
                <a:cs typeface="Calibri" pitchFamily="34" charset="0"/>
              </a:rPr>
              <a:t>phản</a:t>
            </a:r>
            <a:r>
              <a:rPr lang="en-US" sz="3200" dirty="0">
                <a:latin typeface="Calibri" pitchFamily="34" charset="0"/>
                <a:cs typeface="Calibri" pitchFamily="34" charset="0"/>
              </a:rPr>
              <a:t> </a:t>
            </a:r>
            <a:r>
              <a:rPr lang="en-US" sz="3200" dirty="0" err="1">
                <a:latin typeface="Calibri" pitchFamily="34" charset="0"/>
                <a:cs typeface="Calibri" pitchFamily="34" charset="0"/>
              </a:rPr>
              <a:t>hồi</a:t>
            </a:r>
            <a:r>
              <a:rPr lang="en-US" sz="3200" dirty="0">
                <a:latin typeface="Calibri" pitchFamily="34" charset="0"/>
                <a:cs typeface="Calibri" pitchFamily="34" charset="0"/>
              </a:rPr>
              <a:t> </a:t>
            </a:r>
            <a:r>
              <a:rPr lang="en-US" sz="3200" dirty="0" err="1">
                <a:latin typeface="Calibri" pitchFamily="34" charset="0"/>
                <a:cs typeface="Calibri" pitchFamily="34" charset="0"/>
              </a:rPr>
              <a:t>nhanh</a:t>
            </a:r>
            <a:endParaRPr lang="en-US" sz="3200" dirty="0">
              <a:latin typeface="Calibri" pitchFamily="34" charset="0"/>
              <a:cs typeface="Calibri" pitchFamily="34" charset="0"/>
            </a:endParaRPr>
          </a:p>
          <a:p>
            <a:pPr marL="1763230" lvl="2" indent="-457200">
              <a:buFont typeface="Wingdings" pitchFamily="2" charset="2"/>
              <a:buChar char="ü"/>
            </a:pPr>
            <a:r>
              <a:rPr lang="en-US" sz="3200" dirty="0" err="1">
                <a:latin typeface="Calibri" pitchFamily="34" charset="0"/>
                <a:cs typeface="Calibri" pitchFamily="34" charset="0"/>
              </a:rPr>
              <a:t>Khả</a:t>
            </a:r>
            <a:r>
              <a:rPr lang="en-US" sz="3200" dirty="0">
                <a:latin typeface="Calibri" pitchFamily="34" charset="0"/>
                <a:cs typeface="Calibri" pitchFamily="34" charset="0"/>
              </a:rPr>
              <a:t> </a:t>
            </a:r>
            <a:r>
              <a:rPr lang="en-US" sz="3200" dirty="0" err="1">
                <a:latin typeface="Calibri" pitchFamily="34" charset="0"/>
                <a:cs typeface="Calibri" pitchFamily="34" charset="0"/>
              </a:rPr>
              <a:t>năng</a:t>
            </a:r>
            <a:r>
              <a:rPr lang="en-US" sz="3200" dirty="0">
                <a:latin typeface="Calibri" pitchFamily="34" charset="0"/>
                <a:cs typeface="Calibri" pitchFamily="34" charset="0"/>
              </a:rPr>
              <a:t> </a:t>
            </a:r>
            <a:r>
              <a:rPr lang="en-US" sz="3200" dirty="0" err="1">
                <a:latin typeface="Calibri" pitchFamily="34" charset="0"/>
                <a:cs typeface="Calibri" pitchFamily="34" charset="0"/>
              </a:rPr>
              <a:t>tổng</a:t>
            </a:r>
            <a:r>
              <a:rPr lang="en-US" sz="3200" dirty="0">
                <a:latin typeface="Calibri" pitchFamily="34" charset="0"/>
                <a:cs typeface="Calibri" pitchFamily="34" charset="0"/>
              </a:rPr>
              <a:t> </a:t>
            </a:r>
            <a:r>
              <a:rPr lang="en-US" sz="3200" dirty="0" err="1">
                <a:latin typeface="Calibri" pitchFamily="34" charset="0"/>
                <a:cs typeface="Calibri" pitchFamily="34" charset="0"/>
              </a:rPr>
              <a:t>quát</a:t>
            </a:r>
            <a:r>
              <a:rPr lang="en-US" sz="3200" dirty="0">
                <a:latin typeface="Calibri" pitchFamily="34" charset="0"/>
                <a:cs typeface="Calibri" pitchFamily="34" charset="0"/>
              </a:rPr>
              <a:t> </a:t>
            </a:r>
            <a:r>
              <a:rPr lang="en-US" sz="3200" dirty="0" err="1">
                <a:latin typeface="Calibri" pitchFamily="34" charset="0"/>
                <a:cs typeface="Calibri" pitchFamily="34" charset="0"/>
              </a:rPr>
              <a:t>hóa</a:t>
            </a:r>
            <a:r>
              <a:rPr lang="en-US" sz="3200" dirty="0">
                <a:latin typeface="Calibri" pitchFamily="34" charset="0"/>
                <a:cs typeface="Calibri" pitchFamily="34" charset="0"/>
              </a:rPr>
              <a:t> </a:t>
            </a:r>
            <a:r>
              <a:rPr lang="en-US" sz="3200" dirty="0" err="1">
                <a:latin typeface="Calibri" pitchFamily="34" charset="0"/>
                <a:cs typeface="Calibri" pitchFamily="34" charset="0"/>
              </a:rPr>
              <a:t>cao</a:t>
            </a:r>
            <a:r>
              <a:rPr lang="en-US" sz="3200" dirty="0">
                <a:latin typeface="Calibri" pitchFamily="34" charset="0"/>
                <a:cs typeface="Calibri" pitchFamily="34" charset="0"/>
              </a:rPr>
              <a:t>.</a:t>
            </a:r>
          </a:p>
          <a:p>
            <a:pPr marL="1763230" lvl="2" indent="-457200">
              <a:buFont typeface="Wingdings" pitchFamily="2" charset="2"/>
              <a:buChar char="ü"/>
            </a:pPr>
            <a:endParaRPr lang="en-US" sz="3200" dirty="0">
              <a:latin typeface="Calibri" pitchFamily="34" charset="0"/>
              <a:cs typeface="Calibri" pitchFamily="34" charset="0"/>
            </a:endParaRPr>
          </a:p>
          <a:p>
            <a:pPr marL="457200" indent="-457200">
              <a:buFont typeface="Wingdings" pitchFamily="2" charset="2"/>
              <a:buChar char="§"/>
            </a:pPr>
            <a:r>
              <a:rPr lang="en-US" sz="3200" dirty="0">
                <a:latin typeface="Calibri" pitchFamily="34" charset="0"/>
                <a:cs typeface="Calibri" pitchFamily="34" charset="0"/>
              </a:rPr>
              <a:t>Ban </a:t>
            </a:r>
            <a:r>
              <a:rPr lang="en-US" sz="3200" dirty="0" err="1">
                <a:latin typeface="Calibri" pitchFamily="34" charset="0"/>
                <a:cs typeface="Calibri" pitchFamily="34" charset="0"/>
              </a:rPr>
              <a:t>đầu</a:t>
            </a:r>
            <a:r>
              <a:rPr lang="en-US" sz="3200" dirty="0">
                <a:latin typeface="Calibri" pitchFamily="34" charset="0"/>
                <a:cs typeface="Calibri" pitchFamily="34" charset="0"/>
              </a:rPr>
              <a:t> </a:t>
            </a:r>
            <a:r>
              <a:rPr lang="en-US" sz="3200" dirty="0" err="1">
                <a:latin typeface="Calibri" pitchFamily="34" charset="0"/>
                <a:cs typeface="Calibri" pitchFamily="34" charset="0"/>
              </a:rPr>
              <a:t>nó</a:t>
            </a:r>
            <a:r>
              <a:rPr lang="en-US" sz="3200" dirty="0">
                <a:latin typeface="Calibri" pitchFamily="34" charset="0"/>
                <a:cs typeface="Calibri" pitchFamily="34" charset="0"/>
              </a:rPr>
              <a:t> </a:t>
            </a:r>
            <a:r>
              <a:rPr lang="en-US" sz="3200" dirty="0" err="1">
                <a:latin typeface="Calibri" pitchFamily="34" charset="0"/>
                <a:cs typeface="Calibri" pitchFamily="34" charset="0"/>
              </a:rPr>
              <a:t>được</a:t>
            </a:r>
            <a:r>
              <a:rPr lang="en-US" sz="3200" dirty="0">
                <a:latin typeface="Calibri" pitchFamily="34" charset="0"/>
                <a:cs typeface="Calibri" pitchFamily="34" charset="0"/>
              </a:rPr>
              <a:t> </a:t>
            </a:r>
            <a:r>
              <a:rPr lang="en-US" sz="3200" dirty="0" err="1">
                <a:latin typeface="Calibri" pitchFamily="34" charset="0"/>
                <a:cs typeface="Calibri" pitchFamily="34" charset="0"/>
              </a:rPr>
              <a:t>sử</a:t>
            </a:r>
            <a:r>
              <a:rPr lang="en-US" sz="3200" dirty="0">
                <a:latin typeface="Calibri" pitchFamily="34" charset="0"/>
                <a:cs typeface="Calibri" pitchFamily="34" charset="0"/>
              </a:rPr>
              <a:t> </a:t>
            </a:r>
            <a:r>
              <a:rPr lang="en-US" sz="3200" dirty="0" err="1">
                <a:latin typeface="Calibri" pitchFamily="34" charset="0"/>
                <a:cs typeface="Calibri" pitchFamily="34" charset="0"/>
              </a:rPr>
              <a:t>dụng</a:t>
            </a:r>
            <a:r>
              <a:rPr lang="en-US" sz="3200" dirty="0">
                <a:latin typeface="Calibri" pitchFamily="34" charset="0"/>
                <a:cs typeface="Calibri" pitchFamily="34" charset="0"/>
              </a:rPr>
              <a:t> </a:t>
            </a:r>
            <a:r>
              <a:rPr lang="en-US" sz="3200" dirty="0" err="1">
                <a:latin typeface="Calibri" pitchFamily="34" charset="0"/>
                <a:cs typeface="Calibri" pitchFamily="34" charset="0"/>
              </a:rPr>
              <a:t>chủ</a:t>
            </a:r>
            <a:r>
              <a:rPr lang="en-US" sz="3200" dirty="0">
                <a:latin typeface="Calibri" pitchFamily="34" charset="0"/>
                <a:cs typeface="Calibri" pitchFamily="34" charset="0"/>
              </a:rPr>
              <a:t> </a:t>
            </a:r>
            <a:r>
              <a:rPr lang="en-US" sz="3200" dirty="0" err="1">
                <a:latin typeface="Calibri" pitchFamily="34" charset="0"/>
                <a:cs typeface="Calibri" pitchFamily="34" charset="0"/>
              </a:rPr>
              <a:t>yếu</a:t>
            </a:r>
            <a:r>
              <a:rPr lang="en-US" sz="3200" dirty="0">
                <a:latin typeface="Calibri" pitchFamily="34" charset="0"/>
                <a:cs typeface="Calibri" pitchFamily="34" charset="0"/>
              </a:rPr>
              <a:t> </a:t>
            </a:r>
            <a:r>
              <a:rPr lang="en-US" sz="3200" dirty="0" err="1">
                <a:latin typeface="Calibri" pitchFamily="34" charset="0"/>
                <a:cs typeface="Calibri" pitchFamily="34" charset="0"/>
              </a:rPr>
              <a:t>trong</a:t>
            </a:r>
            <a:r>
              <a:rPr lang="en-US" sz="3200" dirty="0">
                <a:latin typeface="Calibri" pitchFamily="34" charset="0"/>
                <a:cs typeface="Calibri" pitchFamily="34" charset="0"/>
              </a:rPr>
              <a:t> </a:t>
            </a:r>
            <a:r>
              <a:rPr lang="en-US" sz="3200" dirty="0" err="1">
                <a:latin typeface="Calibri" pitchFamily="34" charset="0"/>
                <a:cs typeface="Calibri" pitchFamily="34" charset="0"/>
              </a:rPr>
              <a:t>xử</a:t>
            </a:r>
            <a:r>
              <a:rPr lang="en-US" sz="3200" dirty="0">
                <a:latin typeface="Calibri" pitchFamily="34" charset="0"/>
                <a:cs typeface="Calibri" pitchFamily="34" charset="0"/>
              </a:rPr>
              <a:t> </a:t>
            </a:r>
            <a:r>
              <a:rPr lang="en-US" sz="3200" dirty="0" err="1">
                <a:latin typeface="Calibri" pitchFamily="34" charset="0"/>
                <a:cs typeface="Calibri" pitchFamily="34" charset="0"/>
              </a:rPr>
              <a:t>lý</a:t>
            </a:r>
            <a:r>
              <a:rPr lang="en-US" sz="3200" dirty="0">
                <a:latin typeface="Calibri" pitchFamily="34" charset="0"/>
                <a:cs typeface="Calibri" pitchFamily="34" charset="0"/>
              </a:rPr>
              <a:t> </a:t>
            </a:r>
            <a:r>
              <a:rPr lang="en-US" sz="3200" dirty="0" err="1">
                <a:latin typeface="Calibri" pitchFamily="34" charset="0"/>
                <a:cs typeface="Calibri" pitchFamily="34" charset="0"/>
              </a:rPr>
              <a:t>ngôn</a:t>
            </a:r>
            <a:r>
              <a:rPr lang="en-US" sz="3200" dirty="0">
                <a:latin typeface="Calibri" pitchFamily="34" charset="0"/>
                <a:cs typeface="Calibri" pitchFamily="34" charset="0"/>
              </a:rPr>
              <a:t> </a:t>
            </a:r>
            <a:r>
              <a:rPr lang="en-US" sz="3200" dirty="0" err="1">
                <a:latin typeface="Calibri" pitchFamily="34" charset="0"/>
                <a:cs typeface="Calibri" pitchFamily="34" charset="0"/>
              </a:rPr>
              <a:t>ngữ</a:t>
            </a:r>
            <a:r>
              <a:rPr lang="en-US" sz="3200" dirty="0">
                <a:latin typeface="Calibri" pitchFamily="34" charset="0"/>
                <a:cs typeface="Calibri" pitchFamily="34" charset="0"/>
              </a:rPr>
              <a:t> </a:t>
            </a:r>
            <a:r>
              <a:rPr lang="en-US" sz="3200" dirty="0" err="1">
                <a:latin typeface="Calibri" pitchFamily="34" charset="0"/>
                <a:cs typeface="Calibri" pitchFamily="34" charset="0"/>
              </a:rPr>
              <a:t>tự</a:t>
            </a:r>
            <a:r>
              <a:rPr lang="en-US" sz="3200" dirty="0">
                <a:latin typeface="Calibri" pitchFamily="34" charset="0"/>
                <a:cs typeface="Calibri" pitchFamily="34" charset="0"/>
              </a:rPr>
              <a:t> </a:t>
            </a:r>
            <a:r>
              <a:rPr lang="en-US" sz="3200" dirty="0" err="1">
                <a:latin typeface="Calibri" pitchFamily="34" charset="0"/>
                <a:cs typeface="Calibri" pitchFamily="34" charset="0"/>
              </a:rPr>
              <a:t>nhiên</a:t>
            </a:r>
            <a:r>
              <a:rPr lang="en-US" sz="3200" dirty="0">
                <a:latin typeface="Calibri" pitchFamily="34" charset="0"/>
                <a:cs typeface="Calibri" pitchFamily="34" charset="0"/>
              </a:rPr>
              <a:t> </a:t>
            </a:r>
            <a:r>
              <a:rPr lang="en-US" sz="3200" dirty="0" err="1">
                <a:latin typeface="Calibri" pitchFamily="34" charset="0"/>
                <a:cs typeface="Calibri" pitchFamily="34" charset="0"/>
              </a:rPr>
              <a:t>nhưng</a:t>
            </a:r>
            <a:r>
              <a:rPr lang="en-US" sz="3200" dirty="0">
                <a:latin typeface="Calibri" pitchFamily="34" charset="0"/>
                <a:cs typeface="Calibri" pitchFamily="34" charset="0"/>
              </a:rPr>
              <a:t> </a:t>
            </a:r>
            <a:r>
              <a:rPr lang="en-US" sz="3200" dirty="0" err="1">
                <a:latin typeface="Calibri" pitchFamily="34" charset="0"/>
                <a:cs typeface="Calibri" pitchFamily="34" charset="0"/>
              </a:rPr>
              <a:t>gần</a:t>
            </a:r>
            <a:r>
              <a:rPr lang="en-US" sz="3200" dirty="0">
                <a:latin typeface="Calibri" pitchFamily="34" charset="0"/>
                <a:cs typeface="Calibri" pitchFamily="34" charset="0"/>
              </a:rPr>
              <a:t> </a:t>
            </a:r>
            <a:r>
              <a:rPr lang="en-US" sz="3200" dirty="0" err="1">
                <a:latin typeface="Calibri" pitchFamily="34" charset="0"/>
                <a:cs typeface="Calibri" pitchFamily="34" charset="0"/>
              </a:rPr>
              <a:t>đây</a:t>
            </a:r>
            <a:r>
              <a:rPr lang="en-US" sz="3200" dirty="0">
                <a:latin typeface="Calibri" pitchFamily="34" charset="0"/>
                <a:cs typeface="Calibri" pitchFamily="34" charset="0"/>
              </a:rPr>
              <a:t> </a:t>
            </a:r>
            <a:r>
              <a:rPr lang="en-US" sz="3200" dirty="0" err="1">
                <a:latin typeface="Calibri" pitchFamily="34" charset="0"/>
                <a:cs typeface="Calibri" pitchFamily="34" charset="0"/>
              </a:rPr>
              <a:t>đã</a:t>
            </a:r>
            <a:r>
              <a:rPr lang="en-US" sz="3200" dirty="0">
                <a:latin typeface="Calibri" pitchFamily="34" charset="0"/>
                <a:cs typeface="Calibri" pitchFamily="34" charset="0"/>
              </a:rPr>
              <a:t> </a:t>
            </a:r>
            <a:r>
              <a:rPr lang="en-US" sz="3200" dirty="0" err="1">
                <a:latin typeface="Calibri" pitchFamily="34" charset="0"/>
                <a:cs typeface="Calibri" pitchFamily="34" charset="0"/>
              </a:rPr>
              <a:t>được</a:t>
            </a:r>
            <a:r>
              <a:rPr lang="en-US" sz="3200" dirty="0">
                <a:latin typeface="Calibri" pitchFamily="34" charset="0"/>
                <a:cs typeface="Calibri" pitchFamily="34" charset="0"/>
              </a:rPr>
              <a:t> </a:t>
            </a:r>
            <a:r>
              <a:rPr lang="en-US" sz="3200" dirty="0" err="1">
                <a:latin typeface="Calibri" pitchFamily="34" charset="0"/>
                <a:cs typeface="Calibri" pitchFamily="34" charset="0"/>
              </a:rPr>
              <a:t>ứng</a:t>
            </a:r>
            <a:r>
              <a:rPr lang="en-US" sz="3200" dirty="0">
                <a:latin typeface="Calibri" pitchFamily="34" charset="0"/>
                <a:cs typeface="Calibri" pitchFamily="34" charset="0"/>
              </a:rPr>
              <a:t> </a:t>
            </a:r>
            <a:r>
              <a:rPr lang="en-US" sz="3200" dirty="0" err="1">
                <a:latin typeface="Calibri" pitchFamily="34" charset="0"/>
                <a:cs typeface="Calibri" pitchFamily="34" charset="0"/>
              </a:rPr>
              <a:t>dụng</a:t>
            </a:r>
            <a:r>
              <a:rPr lang="en-US" sz="3200" dirty="0">
                <a:latin typeface="Calibri" pitchFamily="34" charset="0"/>
                <a:cs typeface="Calibri" pitchFamily="34" charset="0"/>
              </a:rPr>
              <a:t> </a:t>
            </a:r>
            <a:r>
              <a:rPr lang="en-US" sz="3200" dirty="0" err="1">
                <a:latin typeface="Calibri" pitchFamily="34" charset="0"/>
                <a:cs typeface="Calibri" pitchFamily="34" charset="0"/>
              </a:rPr>
              <a:t>trong</a:t>
            </a:r>
            <a:r>
              <a:rPr lang="en-US" sz="3200" dirty="0">
                <a:latin typeface="Calibri" pitchFamily="34" charset="0"/>
                <a:cs typeface="Calibri" pitchFamily="34" charset="0"/>
              </a:rPr>
              <a:t> </a:t>
            </a:r>
            <a:r>
              <a:rPr lang="en-US" sz="3200" dirty="0" err="1">
                <a:latin typeface="Calibri" pitchFamily="34" charset="0"/>
                <a:cs typeface="Calibri" pitchFamily="34" charset="0"/>
              </a:rPr>
              <a:t>nhiều</a:t>
            </a:r>
            <a:r>
              <a:rPr lang="en-US" sz="3200" dirty="0">
                <a:latin typeface="Calibri" pitchFamily="34" charset="0"/>
                <a:cs typeface="Calibri" pitchFamily="34" charset="0"/>
              </a:rPr>
              <a:t> </a:t>
            </a:r>
            <a:r>
              <a:rPr lang="en-US" sz="3200" dirty="0" err="1">
                <a:latin typeface="Calibri" pitchFamily="34" charset="0"/>
                <a:cs typeface="Calibri" pitchFamily="34" charset="0"/>
              </a:rPr>
              <a:t>những</a:t>
            </a:r>
            <a:r>
              <a:rPr lang="en-US" sz="3200" dirty="0">
                <a:latin typeface="Calibri" pitchFamily="34" charset="0"/>
                <a:cs typeface="Calibri" pitchFamily="34" charset="0"/>
              </a:rPr>
              <a:t> </a:t>
            </a:r>
            <a:r>
              <a:rPr lang="en-US" sz="3200" dirty="0" err="1">
                <a:latin typeface="Calibri" pitchFamily="34" charset="0"/>
                <a:cs typeface="Calibri" pitchFamily="34" charset="0"/>
              </a:rPr>
              <a:t>tác</a:t>
            </a:r>
            <a:r>
              <a:rPr lang="en-US" sz="3200" dirty="0">
                <a:latin typeface="Calibri" pitchFamily="34" charset="0"/>
                <a:cs typeface="Calibri" pitchFamily="34" charset="0"/>
              </a:rPr>
              <a:t> </a:t>
            </a:r>
            <a:r>
              <a:rPr lang="en-US" sz="3200" dirty="0" err="1">
                <a:latin typeface="Calibri" pitchFamily="34" charset="0"/>
                <a:cs typeface="Calibri" pitchFamily="34" charset="0"/>
              </a:rPr>
              <a:t>vụ</a:t>
            </a:r>
            <a:r>
              <a:rPr lang="en-US" sz="3200" dirty="0">
                <a:latin typeface="Calibri" pitchFamily="34" charset="0"/>
                <a:cs typeface="Calibri" pitchFamily="34" charset="0"/>
              </a:rPr>
              <a:t> </a:t>
            </a:r>
            <a:r>
              <a:rPr lang="en-US" sz="3200" dirty="0" err="1">
                <a:latin typeface="Calibri" pitchFamily="34" charset="0"/>
                <a:cs typeface="Calibri" pitchFamily="34" charset="0"/>
              </a:rPr>
              <a:t>khác</a:t>
            </a:r>
            <a:r>
              <a:rPr lang="en-US" sz="3200" dirty="0">
                <a:latin typeface="Calibri" pitchFamily="34" charset="0"/>
                <a:cs typeface="Calibri" pitchFamily="34" charset="0"/>
              </a:rPr>
              <a:t> </a:t>
            </a:r>
            <a:r>
              <a:rPr lang="en-US" sz="3200" dirty="0" err="1">
                <a:latin typeface="Calibri" pitchFamily="34" charset="0"/>
                <a:cs typeface="Calibri" pitchFamily="34" charset="0"/>
              </a:rPr>
              <a:t>như</a:t>
            </a:r>
            <a:r>
              <a:rPr lang="en-US" sz="3200" dirty="0">
                <a:latin typeface="Calibri" pitchFamily="34" charset="0"/>
                <a:cs typeface="Calibri" pitchFamily="34" charset="0"/>
              </a:rPr>
              <a:t>: </a:t>
            </a:r>
            <a:r>
              <a:rPr lang="en-US" sz="3200" dirty="0" err="1">
                <a:latin typeface="Calibri" pitchFamily="34" charset="0"/>
                <a:cs typeface="Calibri" pitchFamily="34" charset="0"/>
              </a:rPr>
              <a:t>thị</a:t>
            </a:r>
            <a:r>
              <a:rPr lang="en-US" sz="3200" dirty="0">
                <a:latin typeface="Calibri" pitchFamily="34" charset="0"/>
                <a:cs typeface="Calibri" pitchFamily="34" charset="0"/>
              </a:rPr>
              <a:t> </a:t>
            </a:r>
            <a:r>
              <a:rPr lang="en-US" sz="3200" dirty="0" err="1">
                <a:latin typeface="Calibri" pitchFamily="34" charset="0"/>
                <a:cs typeface="Calibri" pitchFamily="34" charset="0"/>
              </a:rPr>
              <a:t>giác</a:t>
            </a:r>
            <a:r>
              <a:rPr lang="en-US" sz="3200" dirty="0">
                <a:latin typeface="Calibri" pitchFamily="34" charset="0"/>
                <a:cs typeface="Calibri" pitchFamily="34" charset="0"/>
              </a:rPr>
              <a:t> </a:t>
            </a:r>
            <a:r>
              <a:rPr lang="en-US" sz="3200" dirty="0" err="1">
                <a:latin typeface="Calibri" pitchFamily="34" charset="0"/>
                <a:cs typeface="Calibri" pitchFamily="34" charset="0"/>
              </a:rPr>
              <a:t>máy</a:t>
            </a:r>
            <a:r>
              <a:rPr lang="en-US" sz="3200" dirty="0">
                <a:latin typeface="Calibri" pitchFamily="34" charset="0"/>
                <a:cs typeface="Calibri" pitchFamily="34" charset="0"/>
              </a:rPr>
              <a:t> </a:t>
            </a:r>
            <a:r>
              <a:rPr lang="en-US" sz="3200" dirty="0" err="1">
                <a:latin typeface="Calibri" pitchFamily="34" charset="0"/>
                <a:cs typeface="Calibri" pitchFamily="34" charset="0"/>
              </a:rPr>
              <a:t>tính</a:t>
            </a:r>
            <a:r>
              <a:rPr lang="en-US" sz="3200" dirty="0">
                <a:latin typeface="Calibri" pitchFamily="34" charset="0"/>
                <a:cs typeface="Calibri" pitchFamily="34" charset="0"/>
              </a:rPr>
              <a:t>, </a:t>
            </a:r>
            <a:r>
              <a:rPr lang="en-US" sz="3200" dirty="0" err="1">
                <a:latin typeface="Calibri" pitchFamily="34" charset="0"/>
                <a:cs typeface="Calibri" pitchFamily="34" charset="0"/>
              </a:rPr>
              <a:t>xử</a:t>
            </a:r>
            <a:r>
              <a:rPr lang="en-US" sz="3200" dirty="0">
                <a:latin typeface="Calibri" pitchFamily="34" charset="0"/>
                <a:cs typeface="Calibri" pitchFamily="34" charset="0"/>
              </a:rPr>
              <a:t> </a:t>
            </a:r>
            <a:r>
              <a:rPr lang="en-US" sz="3200" dirty="0" err="1">
                <a:latin typeface="Calibri" pitchFamily="34" charset="0"/>
                <a:cs typeface="Calibri" pitchFamily="34" charset="0"/>
              </a:rPr>
              <a:t>lý</a:t>
            </a:r>
            <a:r>
              <a:rPr lang="en-US" sz="3200" dirty="0">
                <a:latin typeface="Calibri" pitchFamily="34" charset="0"/>
                <a:cs typeface="Calibri" pitchFamily="34" charset="0"/>
              </a:rPr>
              <a:t> </a:t>
            </a:r>
            <a:r>
              <a:rPr lang="en-US" sz="3200" dirty="0" err="1">
                <a:latin typeface="Calibri" pitchFamily="34" charset="0"/>
                <a:cs typeface="Calibri" pitchFamily="34" charset="0"/>
              </a:rPr>
              <a:t>âm</a:t>
            </a:r>
            <a:r>
              <a:rPr lang="en-US" sz="3200" dirty="0">
                <a:latin typeface="Calibri" pitchFamily="34" charset="0"/>
                <a:cs typeface="Calibri" pitchFamily="34" charset="0"/>
              </a:rPr>
              <a:t> </a:t>
            </a:r>
            <a:r>
              <a:rPr lang="en-US" sz="3200" dirty="0" err="1">
                <a:latin typeface="Calibri" pitchFamily="34" charset="0"/>
                <a:cs typeface="Calibri" pitchFamily="34" charset="0"/>
              </a:rPr>
              <a:t>thanh</a:t>
            </a:r>
            <a:r>
              <a:rPr lang="en-US" sz="3200" dirty="0">
                <a:latin typeface="Calibri" pitchFamily="34" charset="0"/>
                <a:cs typeface="Calibri" pitchFamily="34" charset="0"/>
              </a:rPr>
              <a:t>, </a:t>
            </a:r>
            <a:r>
              <a:rPr lang="en-US" sz="3200" dirty="0" err="1">
                <a:latin typeface="Calibri" pitchFamily="34" charset="0"/>
                <a:cs typeface="Calibri" pitchFamily="34" charset="0"/>
              </a:rPr>
              <a:t>tiếng</a:t>
            </a:r>
            <a:r>
              <a:rPr lang="en-US" sz="3200" dirty="0">
                <a:latin typeface="Calibri" pitchFamily="34" charset="0"/>
                <a:cs typeface="Calibri" pitchFamily="34" charset="0"/>
              </a:rPr>
              <a:t> </a:t>
            </a:r>
            <a:r>
              <a:rPr lang="en-US" sz="3200" dirty="0" err="1">
                <a:latin typeface="Calibri" pitchFamily="34" charset="0"/>
                <a:cs typeface="Calibri" pitchFamily="34" charset="0"/>
              </a:rPr>
              <a:t>nói</a:t>
            </a:r>
            <a:r>
              <a:rPr lang="en-US" sz="3200" dirty="0">
                <a:latin typeface="Calibri" pitchFamily="34" charset="0"/>
                <a:cs typeface="Calibri" pitchFamily="34" charset="0"/>
              </a:rPr>
              <a:t>, </a:t>
            </a:r>
            <a:r>
              <a:rPr lang="en-US" sz="3200" dirty="0" err="1">
                <a:latin typeface="Calibri" pitchFamily="34" charset="0"/>
                <a:cs typeface="Calibri" pitchFamily="34" charset="0"/>
              </a:rPr>
              <a:t>học</a:t>
            </a:r>
            <a:r>
              <a:rPr lang="en-US" sz="3200" dirty="0">
                <a:latin typeface="Calibri" pitchFamily="34" charset="0"/>
                <a:cs typeface="Calibri" pitchFamily="34" charset="0"/>
              </a:rPr>
              <a:t> </a:t>
            </a:r>
            <a:r>
              <a:rPr lang="en-US" sz="3200" dirty="0" err="1">
                <a:latin typeface="Calibri" pitchFamily="34" charset="0"/>
                <a:cs typeface="Calibri" pitchFamily="34" charset="0"/>
              </a:rPr>
              <a:t>tăng</a:t>
            </a:r>
            <a:r>
              <a:rPr lang="en-US" sz="3200" dirty="0">
                <a:latin typeface="Calibri" pitchFamily="34" charset="0"/>
                <a:cs typeface="Calibri" pitchFamily="34" charset="0"/>
              </a:rPr>
              <a:t> </a:t>
            </a:r>
            <a:r>
              <a:rPr lang="en-US" sz="3200" dirty="0" err="1">
                <a:latin typeface="Calibri" pitchFamily="34" charset="0"/>
                <a:cs typeface="Calibri" pitchFamily="34" charset="0"/>
              </a:rPr>
              <a:t>cường</a:t>
            </a:r>
            <a:r>
              <a:rPr lang="en-US" sz="3200" dirty="0">
                <a:latin typeface="Calibri" pitchFamily="34" charset="0"/>
                <a:cs typeface="Calibri" pitchFamily="34" charset="0"/>
              </a:rPr>
              <a:t> …</a:t>
            </a:r>
          </a:p>
        </p:txBody>
      </p:sp>
      <p:sp>
        <p:nvSpPr>
          <p:cNvPr id="2" name="Slide Number Placeholder 1"/>
          <p:cNvSpPr>
            <a:spLocks noGrp="1"/>
          </p:cNvSpPr>
          <p:nvPr>
            <p:ph type="sldNum" sz="quarter" idx="12"/>
          </p:nvPr>
        </p:nvSpPr>
        <p:spPr>
          <a:xfrm>
            <a:off x="10485120" y="7627631"/>
            <a:ext cx="3413760" cy="438147"/>
          </a:xfrm>
        </p:spPr>
        <p:txBody>
          <a:bodyPr/>
          <a:lstStyle/>
          <a:p>
            <a:r>
              <a:rPr lang="en-US" dirty="0"/>
              <a:t>14</a:t>
            </a:r>
          </a:p>
        </p:txBody>
      </p:sp>
    </p:spTree>
    <p:extLst>
      <p:ext uri="{BB962C8B-B14F-4D97-AF65-F5344CB8AC3E}">
        <p14:creationId xmlns:p14="http://schemas.microsoft.com/office/powerpoint/2010/main" val="408984814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 name="TextBox 5"/>
          <p:cNvSpPr txBox="1"/>
          <p:nvPr/>
        </p:nvSpPr>
        <p:spPr>
          <a:xfrm>
            <a:off x="304800" y="1142999"/>
            <a:ext cx="5809860" cy="646331"/>
          </a:xfrm>
          <a:prstGeom prst="rect">
            <a:avLst/>
          </a:prstGeom>
          <a:noFill/>
        </p:spPr>
        <p:txBody>
          <a:bodyPr wrap="none" rtlCol="0">
            <a:spAutoFit/>
          </a:bodyPr>
          <a:lstStyle/>
          <a:p>
            <a:r>
              <a:rPr lang="en-US" sz="3600" b="1" noProof="1">
                <a:latin typeface="+mj-lt"/>
              </a:rPr>
              <a:t>3.2. Cấu trúc của Transformer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095" y="2209800"/>
            <a:ext cx="5324012" cy="5715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943600" y="2456795"/>
            <a:ext cx="8229600" cy="4708981"/>
          </a:xfrm>
          <a:prstGeom prst="rect">
            <a:avLst/>
          </a:prstGeom>
        </p:spPr>
        <p:txBody>
          <a:bodyPr wrap="square">
            <a:spAutoFit/>
          </a:bodyPr>
          <a:lstStyle/>
          <a:p>
            <a:r>
              <a:rPr lang="vi-VN" sz="3000" b="1" noProof="1">
                <a:latin typeface="Calibri" pitchFamily="34" charset="0"/>
                <a:cs typeface="Calibri" pitchFamily="34" charset="0"/>
              </a:rPr>
              <a:t>Transformer</a:t>
            </a:r>
            <a:r>
              <a:rPr lang="vi-VN" sz="3000" noProof="1">
                <a:latin typeface="Calibri" pitchFamily="34" charset="0"/>
                <a:cs typeface="Calibri" pitchFamily="34" charset="0"/>
              </a:rPr>
              <a:t> được cấu trúc thành hai phần chính là encoder và decoder.</a:t>
            </a:r>
            <a:endParaRPr lang="en-US" sz="3000" noProof="1">
              <a:latin typeface="Calibri" pitchFamily="34" charset="0"/>
              <a:cs typeface="Calibri" pitchFamily="34" charset="0"/>
            </a:endParaRPr>
          </a:p>
          <a:p>
            <a:pPr marL="1110215" lvl="1" indent="-457200">
              <a:buFont typeface="Arial" pitchFamily="34" charset="0"/>
              <a:buChar char="•"/>
            </a:pPr>
            <a:r>
              <a:rPr lang="vi-VN" sz="3000" b="1" noProof="1">
                <a:latin typeface="Calibri" pitchFamily="34" charset="0"/>
                <a:cs typeface="Calibri" pitchFamily="34" charset="0"/>
              </a:rPr>
              <a:t>Encoder</a:t>
            </a:r>
            <a:r>
              <a:rPr lang="vi-VN" sz="3000" noProof="1">
                <a:latin typeface="Calibri" pitchFamily="34" charset="0"/>
                <a:cs typeface="Calibri" pitchFamily="34" charset="0"/>
              </a:rPr>
              <a:t>: Encoder xử lý dữ liệu đầu vào</a:t>
            </a:r>
            <a:r>
              <a:rPr lang="en-US" sz="3000" noProof="1">
                <a:latin typeface="Calibri" pitchFamily="34" charset="0"/>
                <a:cs typeface="Calibri" pitchFamily="34" charset="0"/>
              </a:rPr>
              <a:t> tạo ra các context vector </a:t>
            </a:r>
            <a:r>
              <a:rPr lang="vi-VN" sz="3000" noProof="1">
                <a:latin typeface="Calibri" pitchFamily="34" charset="0"/>
                <a:cs typeface="Calibri" pitchFamily="34" charset="0"/>
              </a:rPr>
              <a:t>mà Decoder có thể sử dụng sau đó.</a:t>
            </a:r>
            <a:endParaRPr lang="en-US" sz="3000" noProof="1">
              <a:latin typeface="Calibri" pitchFamily="34" charset="0"/>
              <a:cs typeface="Calibri" pitchFamily="34" charset="0"/>
            </a:endParaRPr>
          </a:p>
          <a:p>
            <a:pPr marL="1110215" lvl="1" indent="-457200">
              <a:buFont typeface="Arial" pitchFamily="34" charset="0"/>
              <a:buChar char="•"/>
            </a:pPr>
            <a:endParaRPr lang="en-US" sz="3000" noProof="1">
              <a:latin typeface="Calibri" pitchFamily="34" charset="0"/>
              <a:cs typeface="Calibri" pitchFamily="34" charset="0"/>
            </a:endParaRPr>
          </a:p>
          <a:p>
            <a:pPr marL="1110215" lvl="1" indent="-457200">
              <a:buFont typeface="Arial" pitchFamily="34" charset="0"/>
              <a:buChar char="•"/>
            </a:pPr>
            <a:r>
              <a:rPr lang="vi-VN" sz="3000" b="1" noProof="1">
                <a:latin typeface="Calibri" pitchFamily="34" charset="0"/>
                <a:cs typeface="Calibri" pitchFamily="34" charset="0"/>
              </a:rPr>
              <a:t>Decoder</a:t>
            </a:r>
            <a:r>
              <a:rPr lang="vi-VN" sz="3000" noProof="1">
                <a:latin typeface="Calibri" pitchFamily="34" charset="0"/>
                <a:cs typeface="Calibri" pitchFamily="34" charset="0"/>
              </a:rPr>
              <a:t>: Decoder nhận đầu vào từ đầu ra của Encoder kết hợp với một chuỗi đầu vào khác (gọi là "Target") để tạo ra chuỗi đầu ra cuối cùng.</a:t>
            </a:r>
          </a:p>
        </p:txBody>
      </p:sp>
      <p:sp>
        <p:nvSpPr>
          <p:cNvPr id="4" name="Slide Number Placeholder 3"/>
          <p:cNvSpPr>
            <a:spLocks noGrp="1"/>
          </p:cNvSpPr>
          <p:nvPr>
            <p:ph type="sldNum" sz="quarter" idx="12"/>
          </p:nvPr>
        </p:nvSpPr>
        <p:spPr>
          <a:xfrm>
            <a:off x="10485120" y="7627631"/>
            <a:ext cx="3413760" cy="438147"/>
          </a:xfrm>
        </p:spPr>
        <p:txBody>
          <a:bodyPr/>
          <a:lstStyle/>
          <a:p>
            <a:r>
              <a:rPr lang="en-US" noProof="1"/>
              <a:t>15</a:t>
            </a:r>
          </a:p>
        </p:txBody>
      </p:sp>
    </p:spTree>
    <p:extLst>
      <p:ext uri="{BB962C8B-B14F-4D97-AF65-F5344CB8AC3E}">
        <p14:creationId xmlns:p14="http://schemas.microsoft.com/office/powerpoint/2010/main" val="4242786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4800" y="1142999"/>
            <a:ext cx="2918748" cy="646331"/>
          </a:xfrm>
          <a:prstGeom prst="rect">
            <a:avLst/>
          </a:prstGeom>
          <a:noFill/>
        </p:spPr>
        <p:txBody>
          <a:bodyPr wrap="none" rtlCol="0">
            <a:spAutoFit/>
          </a:bodyPr>
          <a:lstStyle/>
          <a:p>
            <a:r>
              <a:rPr lang="en-US" sz="3600" b="1" dirty="0">
                <a:latin typeface="+mj-lt"/>
              </a:rPr>
              <a:t>3.2.1. Encoder</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10" y="2206914"/>
            <a:ext cx="3799384" cy="52606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610737" y="1292959"/>
            <a:ext cx="8952863" cy="6324808"/>
          </a:xfrm>
          <a:prstGeom prst="rect">
            <a:avLst/>
          </a:prstGeom>
          <a:noFill/>
        </p:spPr>
        <p:txBody>
          <a:bodyPr wrap="square" rtlCol="0">
            <a:spAutoFit/>
          </a:bodyPr>
          <a:lstStyle/>
          <a:p>
            <a:pPr marL="342900" indent="-342900">
              <a:buFont typeface="Arial" pitchFamily="34" charset="0"/>
              <a:buChar char="•"/>
            </a:pPr>
            <a:r>
              <a:rPr lang="en-US" sz="2700" b="1" noProof="1">
                <a:latin typeface="Calibri" pitchFamily="34" charset="0"/>
                <a:cs typeface="Calibri" pitchFamily="34" charset="0"/>
              </a:rPr>
              <a:t>Input Embeding: </a:t>
            </a:r>
            <a:r>
              <a:rPr lang="en-US" sz="2700" noProof="1">
                <a:latin typeface="Calibri" pitchFamily="34" charset="0"/>
                <a:cs typeface="Calibri" pitchFamily="34" charset="0"/>
              </a:rPr>
              <a:t>Chuyển chuỗi đầu vào thành  dạng vector embedding tương ứng với kích thước cụ thể.</a:t>
            </a:r>
          </a:p>
          <a:p>
            <a:pPr marL="342900" indent="-342900">
              <a:buFont typeface="Arial" pitchFamily="34" charset="0"/>
              <a:buChar char="•"/>
            </a:pPr>
            <a:endParaRPr lang="en-US" sz="2700" noProof="1">
              <a:latin typeface="Calibri" pitchFamily="34" charset="0"/>
              <a:cs typeface="Calibri" pitchFamily="34" charset="0"/>
            </a:endParaRPr>
          </a:p>
          <a:p>
            <a:pPr marL="342900" indent="-342900">
              <a:buFont typeface="Arial" pitchFamily="34" charset="0"/>
              <a:buChar char="•"/>
            </a:pPr>
            <a:r>
              <a:rPr lang="en-US" sz="2700" b="1" noProof="1">
                <a:latin typeface="Calibri" pitchFamily="34" charset="0"/>
                <a:cs typeface="Calibri" pitchFamily="34" charset="0"/>
              </a:rPr>
              <a:t>Positional Encoding: </a:t>
            </a:r>
            <a:r>
              <a:rPr lang="en-US" sz="2700" noProof="1">
                <a:latin typeface="Calibri" pitchFamily="34" charset="0"/>
                <a:cs typeface="Calibri" pitchFamily="34" charset="0"/>
              </a:rPr>
              <a:t>Vì các từ được xử lý song song nên cần có một cơ chế để đánh số thứ tự các từ trong câu.</a:t>
            </a:r>
          </a:p>
          <a:p>
            <a:pPr marL="342900" indent="-342900">
              <a:buFont typeface="Arial" pitchFamily="34" charset="0"/>
              <a:buChar char="•"/>
            </a:pPr>
            <a:endParaRPr lang="en-US" sz="2700" noProof="1">
              <a:latin typeface="Calibri" pitchFamily="34" charset="0"/>
              <a:cs typeface="Calibri" pitchFamily="34" charset="0"/>
            </a:endParaRPr>
          </a:p>
          <a:p>
            <a:pPr marL="342900" indent="-342900">
              <a:buFont typeface="Arial" pitchFamily="34" charset="0"/>
              <a:buChar char="•"/>
            </a:pPr>
            <a:r>
              <a:rPr lang="en-US" sz="2700" b="1" noProof="1">
                <a:latin typeface="Calibri" pitchFamily="34" charset="0"/>
                <a:cs typeface="Calibri" pitchFamily="34" charset="0"/>
              </a:rPr>
              <a:t>Multil-Head Attention: </a:t>
            </a:r>
            <a:r>
              <a:rPr lang="en-US" sz="2700" noProof="1">
                <a:latin typeface="Calibri" pitchFamily="34" charset="0"/>
                <a:cs typeface="Calibri" pitchFamily="34" charset="0"/>
              </a:rPr>
              <a:t>Chiếm vai trò chủ đạo, các từ sẽ tìm các mối liên hệ với các từ khác trong câu, sau khi được mã hóa nó sẽ mang những thông tin liên quan.</a:t>
            </a:r>
          </a:p>
          <a:p>
            <a:endParaRPr lang="en-US" sz="2700" noProof="1">
              <a:latin typeface="Calibri" pitchFamily="34" charset="0"/>
              <a:cs typeface="Calibri" pitchFamily="34" charset="0"/>
            </a:endParaRPr>
          </a:p>
          <a:p>
            <a:pPr marL="342900" indent="-342900">
              <a:buFont typeface="Arial" pitchFamily="34" charset="0"/>
              <a:buChar char="•"/>
            </a:pPr>
            <a:r>
              <a:rPr lang="en-US" sz="2700" b="1" noProof="1">
                <a:latin typeface="Calibri" pitchFamily="34" charset="0"/>
                <a:cs typeface="Calibri" pitchFamily="34" charset="0"/>
              </a:rPr>
              <a:t>Add &amp; Norm</a:t>
            </a:r>
            <a:r>
              <a:rPr lang="en-US" sz="2700" noProof="1">
                <a:latin typeface="Calibri" pitchFamily="34" charset="0"/>
                <a:cs typeface="Calibri" pitchFamily="34" charset="0"/>
              </a:rPr>
              <a:t>: Chuẩn hóa dữ liệu, Đẩy nhanh tốc độ huấn luyện và tăng hiệu quả mô hình</a:t>
            </a:r>
          </a:p>
          <a:p>
            <a:pPr marL="342900" indent="-342900">
              <a:buFont typeface="Arial" pitchFamily="34" charset="0"/>
              <a:buChar char="•"/>
            </a:pPr>
            <a:endParaRPr lang="en-US" sz="2700" noProof="1">
              <a:latin typeface="Calibri" pitchFamily="34" charset="0"/>
              <a:cs typeface="Calibri" pitchFamily="34" charset="0"/>
            </a:endParaRPr>
          </a:p>
          <a:p>
            <a:pPr marL="342900" indent="-342900">
              <a:buFont typeface="Arial" pitchFamily="34" charset="0"/>
              <a:buChar char="•"/>
            </a:pPr>
            <a:r>
              <a:rPr lang="en-US" sz="2700" b="1" noProof="1">
                <a:latin typeface="Calibri" pitchFamily="34" charset="0"/>
                <a:cs typeface="Calibri" pitchFamily="34" charset="0"/>
              </a:rPr>
              <a:t>Feedforward: </a:t>
            </a:r>
            <a:r>
              <a:rPr lang="en-US" sz="2700" noProof="1">
                <a:latin typeface="Calibri" pitchFamily="34" charset="0"/>
                <a:cs typeface="Calibri" pitchFamily="34" charset="0"/>
              </a:rPr>
              <a:t>chuyển đổi đại diện, Tăng cường khả năng biểu diễn, tách biệt giữa các chiều.</a:t>
            </a:r>
          </a:p>
        </p:txBody>
      </p:sp>
      <p:sp>
        <p:nvSpPr>
          <p:cNvPr id="9" name="Slide Number Placeholder 8"/>
          <p:cNvSpPr>
            <a:spLocks noGrp="1"/>
          </p:cNvSpPr>
          <p:nvPr>
            <p:ph type="sldNum" sz="quarter" idx="12"/>
          </p:nvPr>
        </p:nvSpPr>
        <p:spPr>
          <a:xfrm>
            <a:off x="10485120" y="7627631"/>
            <a:ext cx="3413760" cy="438147"/>
          </a:xfrm>
        </p:spPr>
        <p:txBody>
          <a:bodyPr/>
          <a:lstStyle/>
          <a:p>
            <a:r>
              <a:rPr lang="en-US" dirty="0"/>
              <a:t>16</a:t>
            </a:r>
          </a:p>
        </p:txBody>
      </p:sp>
    </p:spTree>
    <p:extLst>
      <p:ext uri="{BB962C8B-B14F-4D97-AF65-F5344CB8AC3E}">
        <p14:creationId xmlns:p14="http://schemas.microsoft.com/office/powerpoint/2010/main" val="97728246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4800"/>
            <a:ext cx="6477000" cy="7002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304800"/>
            <a:ext cx="6096000" cy="6955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a:xfrm>
            <a:off x="10485120" y="7627631"/>
            <a:ext cx="3413760" cy="438147"/>
          </a:xfrm>
        </p:spPr>
        <p:txBody>
          <a:bodyPr/>
          <a:lstStyle/>
          <a:p>
            <a:r>
              <a:rPr lang="en-US" dirty="0"/>
              <a:t>17</a:t>
            </a:r>
          </a:p>
        </p:txBody>
      </p:sp>
    </p:spTree>
    <p:extLst>
      <p:ext uri="{BB962C8B-B14F-4D97-AF65-F5344CB8AC3E}">
        <p14:creationId xmlns:p14="http://schemas.microsoft.com/office/powerpoint/2010/main" val="15992413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4800" y="990600"/>
            <a:ext cx="3074240" cy="646331"/>
          </a:xfrm>
          <a:prstGeom prst="rect">
            <a:avLst/>
          </a:prstGeom>
          <a:noFill/>
        </p:spPr>
        <p:txBody>
          <a:bodyPr wrap="none" rtlCol="0">
            <a:spAutoFit/>
          </a:bodyPr>
          <a:lstStyle/>
          <a:p>
            <a:r>
              <a:rPr lang="en-US" sz="3600" b="1" dirty="0">
                <a:latin typeface="+mj-lt"/>
              </a:rPr>
              <a:t>3.2.2. Decoder</a:t>
            </a:r>
          </a:p>
        </p:txBody>
      </p:sp>
      <p:pic>
        <p:nvPicPr>
          <p:cNvPr id="7170" name="Picture 2" descr="A schematic of the decoder b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4763" y="990600"/>
            <a:ext cx="3636037" cy="7086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43000" y="1143000"/>
            <a:ext cx="8534400" cy="6986528"/>
          </a:xfrm>
          <a:prstGeom prst="rect">
            <a:avLst/>
          </a:prstGeom>
          <a:noFill/>
        </p:spPr>
        <p:txBody>
          <a:bodyPr wrap="square" rtlCol="0">
            <a:spAutoFit/>
          </a:bodyPr>
          <a:lstStyle/>
          <a:p>
            <a:endParaRPr lang="en-US" sz="2800" noProof="1">
              <a:latin typeface="Calibri" pitchFamily="34" charset="0"/>
              <a:cs typeface="Calibri" pitchFamily="34" charset="0"/>
            </a:endParaRPr>
          </a:p>
          <a:p>
            <a:pPr marL="342900" indent="-342900">
              <a:buFont typeface="Arial" pitchFamily="34" charset="0"/>
              <a:buChar char="•"/>
            </a:pPr>
            <a:r>
              <a:rPr lang="en-US" sz="2800" b="1" noProof="1">
                <a:latin typeface="Calibri" pitchFamily="34" charset="0"/>
                <a:cs typeface="Calibri" pitchFamily="34" charset="0"/>
              </a:rPr>
              <a:t>Masked Multil-Head Attention: </a:t>
            </a:r>
            <a:r>
              <a:rPr lang="en-US" sz="2800" noProof="1">
                <a:latin typeface="Calibri" pitchFamily="34" charset="0"/>
                <a:cs typeface="Calibri" pitchFamily="34" charset="0"/>
              </a:rPr>
              <a:t>Vì các từ trong câu được dịch song song, cần có một cơ chế để che dấu đi từ tiếp theo cần dự đoán, khiến cho chỉ một số từ không bị mask mới có thể học liên hệ với nhau.</a:t>
            </a:r>
          </a:p>
          <a:p>
            <a:endParaRPr lang="en-US" sz="2800" noProof="1">
              <a:latin typeface="Calibri" pitchFamily="34" charset="0"/>
              <a:cs typeface="Calibri" pitchFamily="34" charset="0"/>
            </a:endParaRPr>
          </a:p>
          <a:p>
            <a:pPr marL="342900" indent="-342900">
              <a:buFont typeface="Arial" pitchFamily="34" charset="0"/>
              <a:buChar char="•"/>
            </a:pPr>
            <a:r>
              <a:rPr lang="en-US" sz="2800" b="1" noProof="1">
                <a:latin typeface="Calibri" pitchFamily="34" charset="0"/>
                <a:cs typeface="Calibri" pitchFamily="34" charset="0"/>
              </a:rPr>
              <a:t>Multil-Head Attention (Encoder – Decoder attention):</a:t>
            </a:r>
            <a:r>
              <a:rPr lang="en-US" sz="2800" noProof="1">
                <a:latin typeface="Calibri" pitchFamily="34" charset="0"/>
                <a:cs typeface="Calibri" pitchFamily="34" charset="0"/>
              </a:rPr>
              <a:t> kết hợp thông tin của encoder và thông tin từ các từ “target” đã biết để tìm mối liên hệ giữa thông tin các từ target với thông tin từ encoder để dự đoán cho từ tiếp theo.</a:t>
            </a:r>
          </a:p>
          <a:p>
            <a:pPr marL="342900" indent="-342900">
              <a:buFont typeface="Arial" pitchFamily="34" charset="0"/>
              <a:buChar char="•"/>
            </a:pPr>
            <a:endParaRPr lang="en-US" sz="2800" noProof="1">
              <a:latin typeface="Calibri" pitchFamily="34" charset="0"/>
              <a:cs typeface="Calibri" pitchFamily="34" charset="0"/>
            </a:endParaRPr>
          </a:p>
          <a:p>
            <a:pPr marL="342900" indent="-342900">
              <a:buFont typeface="Arial" pitchFamily="34" charset="0"/>
              <a:buChar char="•"/>
            </a:pPr>
            <a:r>
              <a:rPr lang="en-US" sz="2800" b="1" noProof="1">
                <a:latin typeface="Calibri" pitchFamily="34" charset="0"/>
                <a:cs typeface="Calibri" pitchFamily="34" charset="0"/>
              </a:rPr>
              <a:t>Linear: </a:t>
            </a:r>
            <a:r>
              <a:rPr lang="en-US" sz="2800" noProof="1">
                <a:latin typeface="Calibri" pitchFamily="34" charset="0"/>
                <a:cs typeface="Calibri" pitchFamily="34" charset="0"/>
              </a:rPr>
              <a:t>Biến đổi thông tin đầu ra dưới dạng không gian từ.</a:t>
            </a:r>
          </a:p>
          <a:p>
            <a:pPr marL="342900" indent="-342900">
              <a:buFont typeface="Arial" pitchFamily="34" charset="0"/>
              <a:buChar char="•"/>
            </a:pPr>
            <a:endParaRPr lang="en-US" sz="2800" noProof="1">
              <a:latin typeface="Calibri" pitchFamily="34" charset="0"/>
              <a:cs typeface="Calibri" pitchFamily="34" charset="0"/>
            </a:endParaRPr>
          </a:p>
          <a:p>
            <a:pPr marL="342900" indent="-342900">
              <a:buFont typeface="Arial" pitchFamily="34" charset="0"/>
              <a:buChar char="•"/>
            </a:pPr>
            <a:r>
              <a:rPr lang="en-US" sz="2800" b="1" noProof="1">
                <a:latin typeface="Calibri" pitchFamily="34" charset="0"/>
                <a:cs typeface="Calibri" pitchFamily="34" charset="0"/>
              </a:rPr>
              <a:t>Softmax: </a:t>
            </a:r>
            <a:r>
              <a:rPr lang="en-US" sz="2800" noProof="1">
                <a:latin typeface="Calibri" pitchFamily="34" charset="0"/>
                <a:cs typeface="Calibri" pitchFamily="34" charset="0"/>
              </a:rPr>
              <a:t>Tìm ra từ tiếp theo phù hợp nhất</a:t>
            </a:r>
            <a:endParaRPr lang="en-US" sz="2800" b="1" noProof="1">
              <a:latin typeface="Calibri" pitchFamily="34" charset="0"/>
              <a:cs typeface="Calibri" pitchFamily="34" charset="0"/>
            </a:endParaRPr>
          </a:p>
        </p:txBody>
      </p:sp>
      <p:sp>
        <p:nvSpPr>
          <p:cNvPr id="4" name="Slide Number Placeholder 3"/>
          <p:cNvSpPr>
            <a:spLocks noGrp="1"/>
          </p:cNvSpPr>
          <p:nvPr>
            <p:ph type="sldNum" sz="quarter" idx="12"/>
          </p:nvPr>
        </p:nvSpPr>
        <p:spPr>
          <a:xfrm>
            <a:off x="10485120" y="7627631"/>
            <a:ext cx="3413760" cy="438147"/>
          </a:xfrm>
        </p:spPr>
        <p:txBody>
          <a:bodyPr/>
          <a:lstStyle/>
          <a:p>
            <a:r>
              <a:rPr lang="en-US" dirty="0"/>
              <a:t>18</a:t>
            </a:r>
          </a:p>
        </p:txBody>
      </p:sp>
    </p:spTree>
    <p:extLst>
      <p:ext uri="{BB962C8B-B14F-4D97-AF65-F5344CB8AC3E}">
        <p14:creationId xmlns:p14="http://schemas.microsoft.com/office/powerpoint/2010/main" val="377844663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https://substackcdn.com/image/fetch/w_1456,c_limit,f_auto,q_auto:good,fl_progressive:steep/https%3A%2F%2Fsubstack-post-media.s3.amazonaws.com%2Fpublic%2Fimages%2F12cdf506-6cd8-4afa-93a3-b77b82770309_2755x15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874" y="990600"/>
            <a:ext cx="12115800" cy="69066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a:xfrm>
            <a:off x="10485120" y="7627631"/>
            <a:ext cx="3413760" cy="438147"/>
          </a:xfrm>
        </p:spPr>
        <p:txBody>
          <a:bodyPr/>
          <a:lstStyle/>
          <a:p>
            <a:r>
              <a:rPr lang="en-US" dirty="0"/>
              <a:t>19</a:t>
            </a:r>
          </a:p>
        </p:txBody>
      </p:sp>
    </p:spTree>
    <p:extLst>
      <p:ext uri="{BB962C8B-B14F-4D97-AF65-F5344CB8AC3E}">
        <p14:creationId xmlns:p14="http://schemas.microsoft.com/office/powerpoint/2010/main" val="377309920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605118" y="1097280"/>
            <a:ext cx="6320118" cy="457200"/>
          </a:xfrm>
          <a:prstGeom prst="parallelogram">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130602" tIns="65301" rIns="130602" bIns="65301" rtlCol="0" anchor="ctr"/>
          <a:lstStyle/>
          <a:p>
            <a:pPr algn="ctr"/>
            <a:endParaRPr lang="en-US"/>
          </a:p>
        </p:txBody>
      </p:sp>
      <p:sp>
        <p:nvSpPr>
          <p:cNvPr id="7" name="TextBox 6"/>
          <p:cNvSpPr txBox="1"/>
          <p:nvPr/>
        </p:nvSpPr>
        <p:spPr>
          <a:xfrm>
            <a:off x="5891903" y="936776"/>
            <a:ext cx="2794897" cy="778208"/>
          </a:xfrm>
          <a:prstGeom prst="rect">
            <a:avLst/>
          </a:prstGeom>
          <a:noFill/>
        </p:spPr>
        <p:txBody>
          <a:bodyPr wrap="none" lIns="130602" tIns="65301" rIns="130602" bIns="65301" rtlCol="0">
            <a:spAutoFit/>
          </a:bodyPr>
          <a:lstStyle/>
          <a:p>
            <a:r>
              <a:rPr lang="en-US" sz="4200" b="1" dirty="0" err="1">
                <a:solidFill>
                  <a:schemeClr val="tx2">
                    <a:lumMod val="60000"/>
                    <a:lumOff val="40000"/>
                  </a:schemeClr>
                </a:solidFill>
              </a:rPr>
              <a:t>Thành</a:t>
            </a:r>
            <a:r>
              <a:rPr lang="en-US" sz="4200" b="1" dirty="0">
                <a:solidFill>
                  <a:schemeClr val="tx2">
                    <a:lumMod val="60000"/>
                    <a:lumOff val="40000"/>
                  </a:schemeClr>
                </a:solidFill>
              </a:rPr>
              <a:t> </a:t>
            </a:r>
            <a:r>
              <a:rPr lang="en-US" sz="4200" b="1" dirty="0" err="1">
                <a:solidFill>
                  <a:schemeClr val="tx2">
                    <a:lumMod val="60000"/>
                    <a:lumOff val="40000"/>
                  </a:schemeClr>
                </a:solidFill>
              </a:rPr>
              <a:t>Viên</a:t>
            </a:r>
            <a:endParaRPr lang="en-US" sz="4200" b="1" dirty="0">
              <a:solidFill>
                <a:schemeClr val="tx2">
                  <a:lumMod val="60000"/>
                  <a:lumOff val="40000"/>
                </a:schemeClr>
              </a:solidFill>
            </a:endParaRPr>
          </a:p>
        </p:txBody>
      </p:sp>
      <p:sp>
        <p:nvSpPr>
          <p:cNvPr id="15" name="Parallelogram 14"/>
          <p:cNvSpPr/>
          <p:nvPr/>
        </p:nvSpPr>
        <p:spPr>
          <a:xfrm>
            <a:off x="8894744" y="1097280"/>
            <a:ext cx="6802456" cy="457200"/>
          </a:xfrm>
          <a:prstGeom prst="parallelogram">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130602" tIns="65301" rIns="130602" bIns="65301" rtlCol="0" anchor="ctr"/>
          <a:lstStyle/>
          <a:p>
            <a:pPr algn="ctr"/>
            <a:endParaRPr lang="en-US"/>
          </a:p>
        </p:txBody>
      </p:sp>
      <p:grpSp>
        <p:nvGrpSpPr>
          <p:cNvPr id="19" name="Group 18"/>
          <p:cNvGrpSpPr/>
          <p:nvPr/>
        </p:nvGrpSpPr>
        <p:grpSpPr>
          <a:xfrm>
            <a:off x="3511554" y="2417684"/>
            <a:ext cx="3076114" cy="4301334"/>
            <a:chOff x="2724435" y="2014728"/>
            <a:chExt cx="2383854" cy="3584448"/>
          </a:xfrm>
        </p:grpSpPr>
        <p:sp>
          <p:nvSpPr>
            <p:cNvPr id="18" name="Rounded Rectangle 17"/>
            <p:cNvSpPr/>
            <p:nvPr/>
          </p:nvSpPr>
          <p:spPr>
            <a:xfrm>
              <a:off x="2724435" y="2014728"/>
              <a:ext cx="2383854" cy="3584448"/>
            </a:xfrm>
            <a:prstGeom prst="roundRect">
              <a:avLst/>
            </a:prstGeom>
            <a:blipFill>
              <a:blip r:embed="rId2"/>
              <a:stretch>
                <a:fillRect/>
              </a:stretch>
            </a:blipFill>
            <a:ln>
              <a:solidFill>
                <a:schemeClr val="accent6">
                  <a:lumMod val="75000"/>
                </a:schemeClr>
              </a:solidFill>
              <a:prstDash val="sysDash"/>
            </a:ln>
            <a:effectLst>
              <a:glow rad="63500">
                <a:schemeClr val="accent2">
                  <a:satMod val="175000"/>
                  <a:alpha val="40000"/>
                </a:schemeClr>
              </a:glow>
              <a:outerShdw dist="38100" dir="13500000" sx="99000" sy="99000" algn="br" rotWithShape="0">
                <a:schemeClr val="accent6">
                  <a:lumMod val="75000"/>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8000">
                  <a:solidFill>
                    <a:schemeClr val="tx2">
                      <a:lumMod val="60000"/>
                      <a:lumOff val="40000"/>
                    </a:schemeClr>
                  </a:solidFill>
                  <a:prstDash val="solid"/>
                  <a:miter lim="800000"/>
                </a:ln>
                <a:noFill/>
                <a:effectLst>
                  <a:outerShdw blurRad="25500" dist="23000" dir="7020000" algn="tl">
                    <a:srgbClr val="000000">
                      <a:alpha val="50000"/>
                    </a:srgbClr>
                  </a:outerShdw>
                </a:effectLst>
              </a:endParaRPr>
            </a:p>
          </p:txBody>
        </p:sp>
        <p:sp>
          <p:nvSpPr>
            <p:cNvPr id="11" name="Rectangle 10"/>
            <p:cNvSpPr/>
            <p:nvPr/>
          </p:nvSpPr>
          <p:spPr>
            <a:xfrm>
              <a:off x="2724435" y="4234410"/>
              <a:ext cx="2383854" cy="1002268"/>
            </a:xfrm>
            <a:prstGeom prst="rect">
              <a:avLst/>
            </a:prstGeom>
            <a:solidFill>
              <a:schemeClr val="accent4">
                <a:lumMod val="60000"/>
                <a:lumOff val="4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837614" y="4419598"/>
              <a:ext cx="2068227" cy="397545"/>
            </a:xfrm>
            <a:prstGeom prst="rect">
              <a:avLst/>
            </a:prstGeom>
            <a:noFill/>
          </p:spPr>
          <p:txBody>
            <a:bodyPr wrap="square" rtlCol="0">
              <a:spAutoFit/>
            </a:bodyPr>
            <a:lstStyle/>
            <a:p>
              <a:pPr algn="ctr"/>
              <a:r>
                <a:rPr lang="en-US" b="1" dirty="0">
                  <a:solidFill>
                    <a:schemeClr val="bg1"/>
                  </a:solidFill>
                </a:rPr>
                <a:t>LƯƠNG ANH TÚ</a:t>
              </a:r>
            </a:p>
          </p:txBody>
        </p:sp>
        <p:sp>
          <p:nvSpPr>
            <p:cNvPr id="21" name="TextBox 20"/>
            <p:cNvSpPr txBox="1"/>
            <p:nvPr/>
          </p:nvSpPr>
          <p:spPr>
            <a:xfrm>
              <a:off x="3083700" y="4735544"/>
              <a:ext cx="1752601" cy="397545"/>
            </a:xfrm>
            <a:prstGeom prst="rect">
              <a:avLst/>
            </a:prstGeom>
            <a:noFill/>
          </p:spPr>
          <p:txBody>
            <a:bodyPr wrap="square" rtlCol="0">
              <a:spAutoFit/>
            </a:bodyPr>
            <a:lstStyle/>
            <a:p>
              <a:pPr algn="ctr"/>
              <a:r>
                <a:rPr lang="en-US" dirty="0">
                  <a:solidFill>
                    <a:schemeClr val="bg1"/>
                  </a:solidFill>
                </a:rPr>
                <a:t>1 8 0 1 2 0 0 3</a:t>
              </a:r>
            </a:p>
          </p:txBody>
        </p:sp>
      </p:grpSp>
      <p:grpSp>
        <p:nvGrpSpPr>
          <p:cNvPr id="24" name="Group 23"/>
          <p:cNvGrpSpPr/>
          <p:nvPr/>
        </p:nvGrpSpPr>
        <p:grpSpPr>
          <a:xfrm>
            <a:off x="7785883" y="2417684"/>
            <a:ext cx="3076114" cy="4301334"/>
            <a:chOff x="2724435" y="2014728"/>
            <a:chExt cx="2383854" cy="3584448"/>
          </a:xfrm>
        </p:grpSpPr>
        <p:sp>
          <p:nvSpPr>
            <p:cNvPr id="25" name="Rounded Rectangle 24"/>
            <p:cNvSpPr/>
            <p:nvPr/>
          </p:nvSpPr>
          <p:spPr>
            <a:xfrm>
              <a:off x="2724435" y="2014728"/>
              <a:ext cx="2383854" cy="3584448"/>
            </a:xfrm>
            <a:prstGeom prst="roundRect">
              <a:avLst/>
            </a:prstGeom>
            <a:blipFill>
              <a:blip r:embed="rId3"/>
              <a:stretch>
                <a:fillRect/>
              </a:stretch>
            </a:blipFill>
            <a:ln>
              <a:solidFill>
                <a:schemeClr val="accent6">
                  <a:lumMod val="75000"/>
                </a:schemeClr>
              </a:solidFill>
              <a:prstDash val="sysDash"/>
            </a:ln>
            <a:effectLst>
              <a:glow rad="63500">
                <a:schemeClr val="accent2">
                  <a:satMod val="175000"/>
                  <a:alpha val="40000"/>
                </a:schemeClr>
              </a:glow>
              <a:outerShdw dist="38100" dir="13500000" sx="99000" sy="99000" algn="br" rotWithShape="0">
                <a:schemeClr val="accent6">
                  <a:lumMod val="75000"/>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26" name="Rectangle 25"/>
            <p:cNvSpPr/>
            <p:nvPr/>
          </p:nvSpPr>
          <p:spPr>
            <a:xfrm>
              <a:off x="2724435" y="4267200"/>
              <a:ext cx="2383854" cy="1002268"/>
            </a:xfrm>
            <a:prstGeom prst="rect">
              <a:avLst/>
            </a:prstGeom>
            <a:solidFill>
              <a:schemeClr val="accent4">
                <a:lumMod val="60000"/>
                <a:lumOff val="4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2773037" y="4419598"/>
              <a:ext cx="2289346" cy="397545"/>
            </a:xfrm>
            <a:prstGeom prst="rect">
              <a:avLst/>
            </a:prstGeom>
            <a:noFill/>
          </p:spPr>
          <p:txBody>
            <a:bodyPr wrap="square" rtlCol="0">
              <a:spAutoFit/>
            </a:bodyPr>
            <a:lstStyle/>
            <a:p>
              <a:pPr algn="ctr"/>
              <a:r>
                <a:rPr lang="en-US" b="1" dirty="0">
                  <a:solidFill>
                    <a:schemeClr val="bg1"/>
                  </a:solidFill>
                </a:rPr>
                <a:t>BÙI TRUNG QUỐC</a:t>
              </a:r>
            </a:p>
          </p:txBody>
        </p:sp>
        <p:sp>
          <p:nvSpPr>
            <p:cNvPr id="28" name="TextBox 27"/>
            <p:cNvSpPr txBox="1"/>
            <p:nvPr/>
          </p:nvSpPr>
          <p:spPr>
            <a:xfrm>
              <a:off x="3040062" y="4736068"/>
              <a:ext cx="1752601" cy="397545"/>
            </a:xfrm>
            <a:prstGeom prst="rect">
              <a:avLst/>
            </a:prstGeom>
            <a:noFill/>
          </p:spPr>
          <p:txBody>
            <a:bodyPr wrap="square" rtlCol="0">
              <a:spAutoFit/>
            </a:bodyPr>
            <a:lstStyle/>
            <a:p>
              <a:pPr algn="ctr"/>
              <a:r>
                <a:rPr lang="en-US" dirty="0">
                  <a:solidFill>
                    <a:schemeClr val="bg1"/>
                  </a:solidFill>
                </a:rPr>
                <a:t>1 8 0 1 2 0 0 3</a:t>
              </a:r>
            </a:p>
          </p:txBody>
        </p:sp>
      </p:grpSp>
      <p:sp>
        <p:nvSpPr>
          <p:cNvPr id="3" name="Slide Number Placeholder 2"/>
          <p:cNvSpPr>
            <a:spLocks noGrp="1"/>
          </p:cNvSpPr>
          <p:nvPr>
            <p:ph type="sldNum" sz="quarter" idx="12"/>
          </p:nvPr>
        </p:nvSpPr>
        <p:spPr/>
        <p:txBody>
          <a:bodyPr/>
          <a:lstStyle/>
          <a:p>
            <a:fld id="{1793176B-0342-4F3C-8DE7-107A6844DDAC}" type="slidenum">
              <a:rPr lang="en-US" smtClean="0"/>
              <a:t>2</a:t>
            </a:fld>
            <a:endParaRPr lang="en-US" dirty="0"/>
          </a:p>
        </p:txBody>
      </p:sp>
    </p:spTree>
    <p:extLst>
      <p:ext uri="{BB962C8B-B14F-4D97-AF65-F5344CB8AC3E}">
        <p14:creationId xmlns:p14="http://schemas.microsoft.com/office/powerpoint/2010/main" val="3292812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arn(inVertical)">
                                      <p:cBhvr>
                                        <p:cTn id="16" dur="500"/>
                                        <p:tgtEl>
                                          <p:spTgt spid="24"/>
                                        </p:tgtEl>
                                      </p:cBhvr>
                                    </p:animEffect>
                                  </p:childTnLst>
                                </p:cTn>
                              </p:par>
                              <p:par>
                                <p:cTn id="17" presetID="16" presetClass="entr" presetSubtype="21"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 name="TextBox 5"/>
          <p:cNvSpPr txBox="1"/>
          <p:nvPr/>
        </p:nvSpPr>
        <p:spPr>
          <a:xfrm>
            <a:off x="460868" y="990598"/>
            <a:ext cx="4725589" cy="553998"/>
          </a:xfrm>
          <a:prstGeom prst="rect">
            <a:avLst/>
          </a:prstGeom>
          <a:noFill/>
        </p:spPr>
        <p:txBody>
          <a:bodyPr wrap="none" rtlCol="0">
            <a:spAutoFit/>
          </a:bodyPr>
          <a:lstStyle/>
          <a:p>
            <a:r>
              <a:rPr lang="en-US" sz="3000" b="1" noProof="1">
                <a:latin typeface="+mj-lt"/>
              </a:rPr>
              <a:t>3.3. Vision Transformer (ViT)</a:t>
            </a:r>
          </a:p>
        </p:txBody>
      </p:sp>
      <p:sp>
        <p:nvSpPr>
          <p:cNvPr id="2" name="Rectangle 1"/>
          <p:cNvSpPr/>
          <p:nvPr/>
        </p:nvSpPr>
        <p:spPr>
          <a:xfrm>
            <a:off x="1524000" y="1905000"/>
            <a:ext cx="12344400" cy="4524315"/>
          </a:xfrm>
          <a:prstGeom prst="rect">
            <a:avLst/>
          </a:prstGeom>
        </p:spPr>
        <p:txBody>
          <a:bodyPr wrap="square">
            <a:spAutoFit/>
          </a:bodyPr>
          <a:lstStyle/>
          <a:p>
            <a:r>
              <a:rPr lang="en-US" sz="3200" b="1" noProof="1">
                <a:latin typeface="Calibri" pitchFamily="34" charset="0"/>
                <a:cs typeface="Calibri" pitchFamily="34" charset="0"/>
              </a:rPr>
              <a:t>Khái niệm: </a:t>
            </a:r>
            <a:r>
              <a:rPr lang="vi-VN" sz="3200" noProof="1">
                <a:latin typeface="Calibri" pitchFamily="34" charset="0"/>
                <a:cs typeface="Calibri" pitchFamily="34" charset="0"/>
              </a:rPr>
              <a:t>ViT (Vision Transformer) là một mô hình deep learning dựa trên kiến trúc Transformer nổi tiếng, được áp dụng cho các tác vụ liên quan đến </a:t>
            </a:r>
            <a:r>
              <a:rPr lang="vi-VN" sz="3200" b="1" noProof="1">
                <a:latin typeface="Calibri" pitchFamily="34" charset="0"/>
                <a:cs typeface="Calibri" pitchFamily="34" charset="0"/>
              </a:rPr>
              <a:t>thị giác máy tính</a:t>
            </a:r>
            <a:r>
              <a:rPr lang="vi-VN" sz="3200" noProof="1">
                <a:latin typeface="Calibri" pitchFamily="34" charset="0"/>
                <a:cs typeface="Calibri" pitchFamily="34" charset="0"/>
              </a:rPr>
              <a:t> (computer vision)</a:t>
            </a:r>
            <a:endParaRPr lang="en-US" sz="3200" noProof="1">
              <a:latin typeface="Calibri" pitchFamily="34" charset="0"/>
              <a:cs typeface="Calibri" pitchFamily="34" charset="0"/>
            </a:endParaRPr>
          </a:p>
          <a:p>
            <a:endParaRPr lang="en-US" sz="3200" b="1" noProof="1">
              <a:latin typeface="Calibri" pitchFamily="34" charset="0"/>
              <a:cs typeface="Calibri" pitchFamily="34" charset="0"/>
            </a:endParaRPr>
          </a:p>
          <a:p>
            <a:r>
              <a:rPr lang="en-US" sz="3200" b="1" noProof="1">
                <a:latin typeface="Calibri" pitchFamily="34" charset="0"/>
                <a:cs typeface="Calibri" pitchFamily="34" charset="0"/>
              </a:rPr>
              <a:t>Lịch sử ra đời</a:t>
            </a:r>
            <a:r>
              <a:rPr lang="en-US" sz="3200" noProof="1">
                <a:latin typeface="Calibri" pitchFamily="34" charset="0"/>
                <a:cs typeface="Calibri" pitchFamily="34" charset="0"/>
              </a:rPr>
              <a:t>: </a:t>
            </a:r>
            <a:r>
              <a:rPr lang="vi-VN" sz="3200" noProof="1">
                <a:latin typeface="Calibri" pitchFamily="34" charset="0"/>
                <a:cs typeface="Calibri" pitchFamily="34" charset="0"/>
              </a:rPr>
              <a:t>Mô hình ViT đã được giới thiệu trong một bài báo nghiên cứu được xuất bản dưới dạng báo cáo hội nghị tại ICLR 2021, có tiêu đề “</a:t>
            </a:r>
            <a:r>
              <a:rPr lang="vi-VN" sz="3200" b="1" noProof="1">
                <a:latin typeface="Calibri" pitchFamily="34" charset="0"/>
                <a:cs typeface="Calibri" pitchFamily="34" charset="0"/>
              </a:rPr>
              <a:t>An Image is Worth 16*16 Words: Transformers for Image Recognition in Scale</a:t>
            </a:r>
            <a:r>
              <a:rPr lang="vi-VN" sz="3200" noProof="1">
                <a:latin typeface="Calibri" pitchFamily="34" charset="0"/>
                <a:cs typeface="Calibri" pitchFamily="34" charset="0"/>
              </a:rPr>
              <a:t>”. Nó được phát triển và xuất bản bởi Neil Houlsby, Alexey Dosovitskiy, và 10 tác giả khác của Google Research Brain Team.</a:t>
            </a:r>
            <a:endParaRPr lang="en-US" sz="3200" b="1" noProof="1">
              <a:latin typeface="Calibri" pitchFamily="34" charset="0"/>
              <a:cs typeface="Calibri" pitchFamily="34" charset="0"/>
            </a:endParaRPr>
          </a:p>
        </p:txBody>
      </p:sp>
      <p:sp>
        <p:nvSpPr>
          <p:cNvPr id="4" name="Slide Number Placeholder 3"/>
          <p:cNvSpPr>
            <a:spLocks noGrp="1"/>
          </p:cNvSpPr>
          <p:nvPr>
            <p:ph type="sldNum" sz="quarter" idx="12"/>
          </p:nvPr>
        </p:nvSpPr>
        <p:spPr>
          <a:xfrm>
            <a:off x="10485120" y="7627631"/>
            <a:ext cx="3413760" cy="438147"/>
          </a:xfrm>
        </p:spPr>
        <p:txBody>
          <a:bodyPr/>
          <a:lstStyle/>
          <a:p>
            <a:r>
              <a:rPr lang="en-US" noProof="1"/>
              <a:t>20</a:t>
            </a:r>
          </a:p>
        </p:txBody>
      </p:sp>
    </p:spTree>
    <p:extLst>
      <p:ext uri="{BB962C8B-B14F-4D97-AF65-F5344CB8AC3E}">
        <p14:creationId xmlns:p14="http://schemas.microsoft.com/office/powerpoint/2010/main" val="419220024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62000"/>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6" name="TextBox 5"/>
          <p:cNvSpPr txBox="1"/>
          <p:nvPr/>
        </p:nvSpPr>
        <p:spPr>
          <a:xfrm>
            <a:off x="379811" y="914400"/>
            <a:ext cx="4725589" cy="553998"/>
          </a:xfrm>
          <a:prstGeom prst="rect">
            <a:avLst/>
          </a:prstGeom>
          <a:noFill/>
        </p:spPr>
        <p:txBody>
          <a:bodyPr wrap="none" rtlCol="0">
            <a:spAutoFit/>
          </a:bodyPr>
          <a:lstStyle/>
          <a:p>
            <a:r>
              <a:rPr lang="en-US" sz="3000" b="1" dirty="0">
                <a:latin typeface="Calibri" pitchFamily="34" charset="0"/>
                <a:cs typeface="Calibri" pitchFamily="34" charset="0"/>
              </a:rPr>
              <a:t>3.3. Vision Transformer (</a:t>
            </a:r>
            <a:r>
              <a:rPr lang="en-US" sz="3000" b="1" dirty="0" err="1">
                <a:latin typeface="Calibri" pitchFamily="34" charset="0"/>
                <a:cs typeface="Calibri" pitchFamily="34" charset="0"/>
              </a:rPr>
              <a:t>ViT</a:t>
            </a:r>
            <a:r>
              <a:rPr lang="en-US" sz="3000" b="1" dirty="0">
                <a:latin typeface="Calibri" pitchFamily="34" charset="0"/>
                <a:cs typeface="Calibri" pitchFamily="34" charset="0"/>
              </a:rPr>
              <a:t>)</a:t>
            </a:r>
          </a:p>
        </p:txBody>
      </p:sp>
      <p:sp>
        <p:nvSpPr>
          <p:cNvPr id="2" name="Rectangle 1"/>
          <p:cNvSpPr/>
          <p:nvPr/>
        </p:nvSpPr>
        <p:spPr>
          <a:xfrm>
            <a:off x="685800" y="1531753"/>
            <a:ext cx="13792200" cy="4708981"/>
          </a:xfrm>
          <a:prstGeom prst="rect">
            <a:avLst/>
          </a:prstGeom>
        </p:spPr>
        <p:txBody>
          <a:bodyPr wrap="square">
            <a:spAutoFit/>
          </a:bodyPr>
          <a:lstStyle/>
          <a:p>
            <a:r>
              <a:rPr lang="en-US" sz="3000" b="1" dirty="0" err="1">
                <a:latin typeface="Calibri" pitchFamily="34" charset="0"/>
                <a:cs typeface="Calibri" pitchFamily="34" charset="0"/>
              </a:rPr>
              <a:t>Đặc</a:t>
            </a:r>
            <a:r>
              <a:rPr lang="en-US" sz="3000" b="1" dirty="0">
                <a:latin typeface="Calibri" pitchFamily="34" charset="0"/>
                <a:cs typeface="Calibri" pitchFamily="34" charset="0"/>
              </a:rPr>
              <a:t> </a:t>
            </a:r>
            <a:r>
              <a:rPr lang="en-US" sz="3000" b="1" dirty="0" err="1">
                <a:latin typeface="Calibri" pitchFamily="34" charset="0"/>
                <a:cs typeface="Calibri" pitchFamily="34" charset="0"/>
              </a:rPr>
              <a:t>điểm</a:t>
            </a:r>
            <a:r>
              <a:rPr lang="en-US" sz="3000" b="1" dirty="0">
                <a:latin typeface="Calibri" pitchFamily="34" charset="0"/>
                <a:cs typeface="Calibri" pitchFamily="34" charset="0"/>
              </a:rPr>
              <a:t> </a:t>
            </a:r>
            <a:r>
              <a:rPr lang="en-US" sz="3000" b="1" dirty="0" err="1">
                <a:latin typeface="Calibri" pitchFamily="34" charset="0"/>
                <a:cs typeface="Calibri" pitchFamily="34" charset="0"/>
              </a:rPr>
              <a:t>nổi</a:t>
            </a:r>
            <a:r>
              <a:rPr lang="en-US" sz="3000" b="1" dirty="0">
                <a:latin typeface="Calibri" pitchFamily="34" charset="0"/>
                <a:cs typeface="Calibri" pitchFamily="34" charset="0"/>
              </a:rPr>
              <a:t> </a:t>
            </a:r>
            <a:r>
              <a:rPr lang="en-US" sz="3000" b="1" dirty="0" err="1">
                <a:latin typeface="Calibri" pitchFamily="34" charset="0"/>
                <a:cs typeface="Calibri" pitchFamily="34" charset="0"/>
              </a:rPr>
              <a:t>bật</a:t>
            </a:r>
            <a:r>
              <a:rPr lang="en-US" sz="3000" b="1" dirty="0">
                <a:latin typeface="Calibri" pitchFamily="34" charset="0"/>
                <a:cs typeface="Calibri" pitchFamily="34" charset="0"/>
              </a:rPr>
              <a:t> </a:t>
            </a:r>
            <a:r>
              <a:rPr lang="en-US" sz="3000" b="1" dirty="0" err="1">
                <a:latin typeface="Calibri" pitchFamily="34" charset="0"/>
                <a:cs typeface="Calibri" pitchFamily="34" charset="0"/>
              </a:rPr>
              <a:t>của</a:t>
            </a:r>
            <a:r>
              <a:rPr lang="en-US" sz="3000" b="1" dirty="0">
                <a:latin typeface="Calibri" pitchFamily="34" charset="0"/>
                <a:cs typeface="Calibri" pitchFamily="34" charset="0"/>
              </a:rPr>
              <a:t> </a:t>
            </a:r>
            <a:r>
              <a:rPr lang="en-US" sz="3000" b="1" dirty="0" err="1">
                <a:latin typeface="Calibri" pitchFamily="34" charset="0"/>
                <a:cs typeface="Calibri" pitchFamily="34" charset="0"/>
              </a:rPr>
              <a:t>mô</a:t>
            </a:r>
            <a:r>
              <a:rPr lang="en-US" sz="3000" b="1" dirty="0">
                <a:latin typeface="Calibri" pitchFamily="34" charset="0"/>
                <a:cs typeface="Calibri" pitchFamily="34" charset="0"/>
              </a:rPr>
              <a:t> </a:t>
            </a:r>
            <a:r>
              <a:rPr lang="en-US" sz="3000" b="1" dirty="0" err="1">
                <a:latin typeface="Calibri" pitchFamily="34" charset="0"/>
                <a:cs typeface="Calibri" pitchFamily="34" charset="0"/>
              </a:rPr>
              <a:t>hình</a:t>
            </a:r>
            <a:r>
              <a:rPr lang="en-US" sz="3000" b="1" dirty="0">
                <a:latin typeface="Calibri" pitchFamily="34" charset="0"/>
                <a:cs typeface="Calibri" pitchFamily="34" charset="0"/>
              </a:rPr>
              <a:t>:</a:t>
            </a:r>
          </a:p>
          <a:p>
            <a:pPr marL="1110215" lvl="1" indent="-457200">
              <a:buFont typeface="Arial" pitchFamily="34" charset="0"/>
              <a:buChar char="•"/>
            </a:pPr>
            <a:r>
              <a:rPr lang="en-US" sz="3000" b="1" dirty="0" err="1">
                <a:latin typeface="Calibri" pitchFamily="34" charset="0"/>
                <a:cs typeface="Calibri" pitchFamily="34" charset="0"/>
              </a:rPr>
              <a:t>Xử</a:t>
            </a:r>
            <a:r>
              <a:rPr lang="en-US" sz="3000" b="1" dirty="0">
                <a:latin typeface="Calibri" pitchFamily="34" charset="0"/>
                <a:cs typeface="Calibri" pitchFamily="34" charset="0"/>
              </a:rPr>
              <a:t> </a:t>
            </a:r>
            <a:r>
              <a:rPr lang="en-US" sz="3000" b="1" dirty="0" err="1">
                <a:latin typeface="Calibri" pitchFamily="34" charset="0"/>
                <a:cs typeface="Calibri" pitchFamily="34" charset="0"/>
              </a:rPr>
              <a:t>lý</a:t>
            </a:r>
            <a:r>
              <a:rPr lang="en-US" sz="3000" b="1" dirty="0">
                <a:latin typeface="Calibri" pitchFamily="34" charset="0"/>
                <a:cs typeface="Calibri" pitchFamily="34" charset="0"/>
              </a:rPr>
              <a:t> song </a:t>
            </a:r>
            <a:r>
              <a:rPr lang="en-US" sz="3000" b="1" dirty="0" err="1">
                <a:latin typeface="Calibri" pitchFamily="34" charset="0"/>
                <a:cs typeface="Calibri" pitchFamily="34" charset="0"/>
              </a:rPr>
              <a:t>song</a:t>
            </a:r>
            <a:r>
              <a:rPr lang="en-US" sz="3000" dirty="0">
                <a:latin typeface="Calibri" pitchFamily="34" charset="0"/>
                <a:cs typeface="Calibri" pitchFamily="34" charset="0"/>
              </a:rPr>
              <a:t> </a:t>
            </a:r>
            <a:r>
              <a:rPr lang="en-US" sz="3000" dirty="0" err="1">
                <a:latin typeface="Calibri" pitchFamily="34" charset="0"/>
                <a:cs typeface="Calibri" pitchFamily="34" charset="0"/>
              </a:rPr>
              <a:t>các</a:t>
            </a:r>
            <a:r>
              <a:rPr lang="en-US" sz="3000" dirty="0">
                <a:latin typeface="Calibri" pitchFamily="34" charset="0"/>
                <a:cs typeface="Calibri" pitchFamily="34" charset="0"/>
              </a:rPr>
              <a:t> </a:t>
            </a:r>
            <a:r>
              <a:rPr lang="en-US" sz="3000" dirty="0" err="1">
                <a:latin typeface="Calibri" pitchFamily="34" charset="0"/>
                <a:cs typeface="Calibri" pitchFamily="34" charset="0"/>
              </a:rPr>
              <a:t>phần</a:t>
            </a:r>
            <a:r>
              <a:rPr lang="en-US" sz="3000" dirty="0">
                <a:latin typeface="Calibri" pitchFamily="34" charset="0"/>
                <a:cs typeface="Calibri" pitchFamily="34" charset="0"/>
              </a:rPr>
              <a:t> </a:t>
            </a:r>
            <a:r>
              <a:rPr lang="en-US" sz="3000" dirty="0" err="1">
                <a:latin typeface="Calibri" pitchFamily="34" charset="0"/>
                <a:cs typeface="Calibri" pitchFamily="34" charset="0"/>
              </a:rPr>
              <a:t>khác</a:t>
            </a:r>
            <a:r>
              <a:rPr lang="en-US" sz="3000" dirty="0">
                <a:latin typeface="Calibri" pitchFamily="34" charset="0"/>
                <a:cs typeface="Calibri" pitchFamily="34" charset="0"/>
              </a:rPr>
              <a:t> </a:t>
            </a:r>
            <a:r>
              <a:rPr lang="en-US" sz="3000" dirty="0" err="1">
                <a:latin typeface="Calibri" pitchFamily="34" charset="0"/>
                <a:cs typeface="Calibri" pitchFamily="34" charset="0"/>
              </a:rPr>
              <a:t>nhau</a:t>
            </a:r>
            <a:r>
              <a:rPr lang="en-US" sz="3000" dirty="0">
                <a:latin typeface="Calibri" pitchFamily="34" charset="0"/>
                <a:cs typeface="Calibri" pitchFamily="34" charset="0"/>
              </a:rPr>
              <a:t> </a:t>
            </a:r>
            <a:r>
              <a:rPr lang="en-US" sz="3000" dirty="0" err="1">
                <a:latin typeface="Calibri" pitchFamily="34" charset="0"/>
                <a:cs typeface="Calibri" pitchFamily="34" charset="0"/>
              </a:rPr>
              <a:t>của</a:t>
            </a:r>
            <a:r>
              <a:rPr lang="en-US" sz="3000" dirty="0">
                <a:latin typeface="Calibri" pitchFamily="34" charset="0"/>
                <a:cs typeface="Calibri" pitchFamily="34" charset="0"/>
              </a:rPr>
              <a:t> </a:t>
            </a:r>
            <a:r>
              <a:rPr lang="en-US" sz="3000" dirty="0" err="1">
                <a:latin typeface="Calibri" pitchFamily="34" charset="0"/>
                <a:cs typeface="Calibri" pitchFamily="34" charset="0"/>
              </a:rPr>
              <a:t>hình</a:t>
            </a:r>
            <a:r>
              <a:rPr lang="en-US" sz="3000" dirty="0">
                <a:latin typeface="Calibri" pitchFamily="34" charset="0"/>
                <a:cs typeface="Calibri" pitchFamily="34" charset="0"/>
              </a:rPr>
              <a:t> </a:t>
            </a:r>
            <a:r>
              <a:rPr lang="en-US" sz="3000" dirty="0" err="1">
                <a:latin typeface="Calibri" pitchFamily="34" charset="0"/>
                <a:cs typeface="Calibri" pitchFamily="34" charset="0"/>
              </a:rPr>
              <a:t>ảnh</a:t>
            </a:r>
            <a:r>
              <a:rPr lang="en-US" sz="3000" dirty="0">
                <a:latin typeface="Calibri" pitchFamily="34" charset="0"/>
                <a:cs typeface="Calibri" pitchFamily="34" charset="0"/>
              </a:rPr>
              <a:t>, </a:t>
            </a:r>
            <a:r>
              <a:rPr lang="en-US" sz="3000" dirty="0" err="1">
                <a:latin typeface="Calibri" pitchFamily="34" charset="0"/>
                <a:cs typeface="Calibri" pitchFamily="34" charset="0"/>
              </a:rPr>
              <a:t>nhờ</a:t>
            </a:r>
            <a:r>
              <a:rPr lang="en-US" sz="3000" dirty="0">
                <a:latin typeface="Calibri" pitchFamily="34" charset="0"/>
                <a:cs typeface="Calibri" pitchFamily="34" charset="0"/>
              </a:rPr>
              <a:t> </a:t>
            </a:r>
            <a:r>
              <a:rPr lang="en-US" sz="3000" dirty="0" err="1">
                <a:latin typeface="Calibri" pitchFamily="34" charset="0"/>
                <a:cs typeface="Calibri" pitchFamily="34" charset="0"/>
              </a:rPr>
              <a:t>kiến</a:t>
            </a:r>
            <a:r>
              <a:rPr lang="en-US" sz="3000" dirty="0">
                <a:latin typeface="Calibri" pitchFamily="34" charset="0"/>
                <a:cs typeface="Calibri" pitchFamily="34" charset="0"/>
              </a:rPr>
              <a:t> </a:t>
            </a:r>
            <a:r>
              <a:rPr lang="en-US" sz="3000" dirty="0" err="1">
                <a:latin typeface="Calibri" pitchFamily="34" charset="0"/>
                <a:cs typeface="Calibri" pitchFamily="34" charset="0"/>
              </a:rPr>
              <a:t>trúc</a:t>
            </a:r>
            <a:r>
              <a:rPr lang="en-US" sz="3000" dirty="0">
                <a:latin typeface="Calibri" pitchFamily="34" charset="0"/>
                <a:cs typeface="Calibri" pitchFamily="34" charset="0"/>
              </a:rPr>
              <a:t> Transformer </a:t>
            </a:r>
            <a:r>
              <a:rPr lang="en-US" sz="3000" dirty="0" err="1">
                <a:latin typeface="Calibri" pitchFamily="34" charset="0"/>
                <a:cs typeface="Calibri" pitchFamily="34" charset="0"/>
              </a:rPr>
              <a:t>giúp</a:t>
            </a:r>
            <a:r>
              <a:rPr lang="en-US" sz="3000" dirty="0">
                <a:latin typeface="Calibri" pitchFamily="34" charset="0"/>
                <a:cs typeface="Calibri" pitchFamily="34" charset="0"/>
              </a:rPr>
              <a:t> </a:t>
            </a:r>
            <a:r>
              <a:rPr lang="en-US" sz="3000" dirty="0" err="1">
                <a:latin typeface="Calibri" pitchFamily="34" charset="0"/>
                <a:cs typeface="Calibri" pitchFamily="34" charset="0"/>
              </a:rPr>
              <a:t>giảm</a:t>
            </a:r>
            <a:r>
              <a:rPr lang="en-US" sz="3000" dirty="0">
                <a:latin typeface="Calibri" pitchFamily="34" charset="0"/>
                <a:cs typeface="Calibri" pitchFamily="34" charset="0"/>
              </a:rPr>
              <a:t> </a:t>
            </a:r>
            <a:r>
              <a:rPr lang="en-US" sz="3000" dirty="0" err="1">
                <a:latin typeface="Calibri" pitchFamily="34" charset="0"/>
                <a:cs typeface="Calibri" pitchFamily="34" charset="0"/>
              </a:rPr>
              <a:t>thời</a:t>
            </a:r>
            <a:r>
              <a:rPr lang="en-US" sz="3000" dirty="0">
                <a:latin typeface="Calibri" pitchFamily="34" charset="0"/>
                <a:cs typeface="Calibri" pitchFamily="34" charset="0"/>
              </a:rPr>
              <a:t> </a:t>
            </a:r>
            <a:r>
              <a:rPr lang="en-US" sz="3000" dirty="0" err="1">
                <a:latin typeface="Calibri" pitchFamily="34" charset="0"/>
                <a:cs typeface="Calibri" pitchFamily="34" charset="0"/>
              </a:rPr>
              <a:t>gian</a:t>
            </a:r>
            <a:r>
              <a:rPr lang="en-US" sz="3000" dirty="0">
                <a:latin typeface="Calibri" pitchFamily="34" charset="0"/>
                <a:cs typeface="Calibri" pitchFamily="34" charset="0"/>
              </a:rPr>
              <a:t> </a:t>
            </a:r>
            <a:r>
              <a:rPr lang="en-US" sz="3000" dirty="0" err="1">
                <a:latin typeface="Calibri" pitchFamily="34" charset="0"/>
                <a:cs typeface="Calibri" pitchFamily="34" charset="0"/>
              </a:rPr>
              <a:t>tính</a:t>
            </a:r>
            <a:r>
              <a:rPr lang="en-US" sz="3000" dirty="0">
                <a:latin typeface="Calibri" pitchFamily="34" charset="0"/>
                <a:cs typeface="Calibri" pitchFamily="34" charset="0"/>
              </a:rPr>
              <a:t> </a:t>
            </a:r>
            <a:r>
              <a:rPr lang="en-US" sz="3000" dirty="0" err="1">
                <a:latin typeface="Calibri" pitchFamily="34" charset="0"/>
                <a:cs typeface="Calibri" pitchFamily="34" charset="0"/>
              </a:rPr>
              <a:t>toán</a:t>
            </a:r>
            <a:r>
              <a:rPr lang="en-US" sz="3000" dirty="0">
                <a:latin typeface="Calibri" pitchFamily="34" charset="0"/>
                <a:cs typeface="Calibri" pitchFamily="34" charset="0"/>
              </a:rPr>
              <a:t>.</a:t>
            </a:r>
          </a:p>
          <a:p>
            <a:pPr marL="1110215" lvl="1" indent="-457200">
              <a:buFont typeface="Arial" pitchFamily="34" charset="0"/>
              <a:buChar char="•"/>
            </a:pPr>
            <a:endParaRPr lang="en-US" sz="3000" dirty="0">
              <a:latin typeface="Calibri" pitchFamily="34" charset="0"/>
              <a:cs typeface="Calibri" pitchFamily="34" charset="0"/>
            </a:endParaRPr>
          </a:p>
          <a:p>
            <a:pPr marL="1110215" lvl="1" indent="-457200">
              <a:buFont typeface="Arial" pitchFamily="34" charset="0"/>
              <a:buChar char="•"/>
            </a:pPr>
            <a:r>
              <a:rPr lang="en-US" sz="3000" b="1" dirty="0" err="1">
                <a:latin typeface="Calibri" pitchFamily="34" charset="0"/>
                <a:cs typeface="Calibri" pitchFamily="34" charset="0"/>
              </a:rPr>
              <a:t>Khả</a:t>
            </a:r>
            <a:r>
              <a:rPr lang="en-US" sz="3000" b="1" dirty="0">
                <a:latin typeface="Calibri" pitchFamily="34" charset="0"/>
                <a:cs typeface="Calibri" pitchFamily="34" charset="0"/>
              </a:rPr>
              <a:t> </a:t>
            </a:r>
            <a:r>
              <a:rPr lang="en-US" sz="3000" b="1" dirty="0" err="1">
                <a:latin typeface="Calibri" pitchFamily="34" charset="0"/>
                <a:cs typeface="Calibri" pitchFamily="34" charset="0"/>
              </a:rPr>
              <a:t>năng</a:t>
            </a:r>
            <a:r>
              <a:rPr lang="en-US" sz="3000" b="1" dirty="0">
                <a:latin typeface="Calibri" pitchFamily="34" charset="0"/>
                <a:cs typeface="Calibri" pitchFamily="34" charset="0"/>
              </a:rPr>
              <a:t> </a:t>
            </a:r>
            <a:r>
              <a:rPr lang="en-US" sz="3000" b="1" dirty="0" err="1">
                <a:latin typeface="Calibri" pitchFamily="34" charset="0"/>
                <a:cs typeface="Calibri" pitchFamily="34" charset="0"/>
              </a:rPr>
              <a:t>tổng</a:t>
            </a:r>
            <a:r>
              <a:rPr lang="en-US" sz="3000" b="1" dirty="0">
                <a:latin typeface="Calibri" pitchFamily="34" charset="0"/>
                <a:cs typeface="Calibri" pitchFamily="34" charset="0"/>
              </a:rPr>
              <a:t> </a:t>
            </a:r>
            <a:r>
              <a:rPr lang="en-US" sz="3000" b="1" dirty="0" err="1">
                <a:latin typeface="Calibri" pitchFamily="34" charset="0"/>
                <a:cs typeface="Calibri" pitchFamily="34" charset="0"/>
              </a:rPr>
              <a:t>quát</a:t>
            </a:r>
            <a:r>
              <a:rPr lang="en-US" sz="3000" b="1" dirty="0">
                <a:latin typeface="Calibri" pitchFamily="34" charset="0"/>
                <a:cs typeface="Calibri" pitchFamily="34" charset="0"/>
              </a:rPr>
              <a:t> </a:t>
            </a:r>
            <a:r>
              <a:rPr lang="en-US" sz="3000" b="1" dirty="0" err="1">
                <a:latin typeface="Calibri" pitchFamily="34" charset="0"/>
                <a:cs typeface="Calibri" pitchFamily="34" charset="0"/>
              </a:rPr>
              <a:t>hóa</a:t>
            </a:r>
            <a:r>
              <a:rPr lang="en-US" sz="3000" b="1" dirty="0">
                <a:latin typeface="Calibri" pitchFamily="34" charset="0"/>
                <a:cs typeface="Calibri" pitchFamily="34" charset="0"/>
              </a:rPr>
              <a:t> </a:t>
            </a:r>
            <a:r>
              <a:rPr lang="en-US" sz="3000" b="1" dirty="0" err="1">
                <a:latin typeface="Calibri" pitchFamily="34" charset="0"/>
                <a:cs typeface="Calibri" pitchFamily="34" charset="0"/>
              </a:rPr>
              <a:t>cao</a:t>
            </a:r>
            <a:r>
              <a:rPr lang="en-US" sz="3000" b="1" dirty="0">
                <a:latin typeface="Calibri" pitchFamily="34" charset="0"/>
                <a:cs typeface="Calibri" pitchFamily="34" charset="0"/>
              </a:rPr>
              <a:t>: </a:t>
            </a:r>
            <a:r>
              <a:rPr lang="en-US" sz="3000" dirty="0">
                <a:latin typeface="Calibri" pitchFamily="34" charset="0"/>
                <a:cs typeface="Calibri" pitchFamily="34" charset="0"/>
              </a:rPr>
              <a:t>do </a:t>
            </a:r>
            <a:r>
              <a:rPr lang="en-US" sz="3000" dirty="0" err="1">
                <a:latin typeface="Calibri" pitchFamily="34" charset="0"/>
                <a:cs typeface="Calibri" pitchFamily="34" charset="0"/>
              </a:rPr>
              <a:t>nắm</a:t>
            </a:r>
            <a:r>
              <a:rPr lang="en-US" sz="3000" dirty="0">
                <a:latin typeface="Calibri" pitchFamily="34" charset="0"/>
                <a:cs typeface="Calibri" pitchFamily="34" charset="0"/>
              </a:rPr>
              <a:t> </a:t>
            </a:r>
            <a:r>
              <a:rPr lang="en-US" sz="3000" dirty="0" err="1">
                <a:latin typeface="Calibri" pitchFamily="34" charset="0"/>
                <a:cs typeface="Calibri" pitchFamily="34" charset="0"/>
              </a:rPr>
              <a:t>bắt</a:t>
            </a:r>
            <a:r>
              <a:rPr lang="en-US" sz="3000" dirty="0">
                <a:latin typeface="Calibri" pitchFamily="34" charset="0"/>
                <a:cs typeface="Calibri" pitchFamily="34" charset="0"/>
              </a:rPr>
              <a:t> </a:t>
            </a:r>
            <a:r>
              <a:rPr lang="en-US" sz="3000" dirty="0" err="1">
                <a:latin typeface="Calibri" pitchFamily="34" charset="0"/>
                <a:cs typeface="Calibri" pitchFamily="34" charset="0"/>
              </a:rPr>
              <a:t>được</a:t>
            </a:r>
            <a:r>
              <a:rPr lang="en-US" sz="3000" dirty="0">
                <a:latin typeface="Calibri" pitchFamily="34" charset="0"/>
                <a:cs typeface="Calibri" pitchFamily="34" charset="0"/>
              </a:rPr>
              <a:t> </a:t>
            </a:r>
            <a:r>
              <a:rPr lang="en-US" sz="3000" dirty="0" err="1">
                <a:latin typeface="Calibri" pitchFamily="34" charset="0"/>
                <a:cs typeface="Calibri" pitchFamily="34" charset="0"/>
              </a:rPr>
              <a:t>các</a:t>
            </a:r>
            <a:r>
              <a:rPr lang="en-US" sz="3000" dirty="0">
                <a:latin typeface="Calibri" pitchFamily="34" charset="0"/>
                <a:cs typeface="Calibri" pitchFamily="34" charset="0"/>
              </a:rPr>
              <a:t> </a:t>
            </a:r>
            <a:r>
              <a:rPr lang="en-US" sz="3000" dirty="0" err="1">
                <a:latin typeface="Calibri" pitchFamily="34" charset="0"/>
                <a:cs typeface="Calibri" pitchFamily="34" charset="0"/>
              </a:rPr>
              <a:t>mối</a:t>
            </a:r>
            <a:r>
              <a:rPr lang="en-US" sz="3000" dirty="0">
                <a:latin typeface="Calibri" pitchFamily="34" charset="0"/>
                <a:cs typeface="Calibri" pitchFamily="34" charset="0"/>
              </a:rPr>
              <a:t> </a:t>
            </a:r>
            <a:r>
              <a:rPr lang="en-US" sz="3000" dirty="0" err="1">
                <a:latin typeface="Calibri" pitchFamily="34" charset="0"/>
                <a:cs typeface="Calibri" pitchFamily="34" charset="0"/>
              </a:rPr>
              <a:t>quan</a:t>
            </a:r>
            <a:r>
              <a:rPr lang="en-US" sz="3000" dirty="0">
                <a:latin typeface="Calibri" pitchFamily="34" charset="0"/>
                <a:cs typeface="Calibri" pitchFamily="34" charset="0"/>
              </a:rPr>
              <a:t> </a:t>
            </a:r>
            <a:r>
              <a:rPr lang="en-US" sz="3000" dirty="0" err="1">
                <a:latin typeface="Calibri" pitchFamily="34" charset="0"/>
                <a:cs typeface="Calibri" pitchFamily="34" charset="0"/>
              </a:rPr>
              <a:t>hệ</a:t>
            </a:r>
            <a:r>
              <a:rPr lang="en-US" sz="3000" dirty="0">
                <a:latin typeface="Calibri" pitchFamily="34" charset="0"/>
                <a:cs typeface="Calibri" pitchFamily="34" charset="0"/>
              </a:rPr>
              <a:t> </a:t>
            </a:r>
            <a:r>
              <a:rPr lang="en-US" sz="3000" dirty="0" err="1">
                <a:latin typeface="Calibri" pitchFamily="34" charset="0"/>
                <a:cs typeface="Calibri" pitchFamily="34" charset="0"/>
              </a:rPr>
              <a:t>toàn</a:t>
            </a:r>
            <a:r>
              <a:rPr lang="en-US" sz="3000" dirty="0">
                <a:latin typeface="Calibri" pitchFamily="34" charset="0"/>
                <a:cs typeface="Calibri" pitchFamily="34" charset="0"/>
              </a:rPr>
              <a:t> </a:t>
            </a:r>
            <a:r>
              <a:rPr lang="en-US" sz="3000" dirty="0" err="1">
                <a:latin typeface="Calibri" pitchFamily="34" charset="0"/>
                <a:cs typeface="Calibri" pitchFamily="34" charset="0"/>
              </a:rPr>
              <a:t>cục</a:t>
            </a:r>
            <a:r>
              <a:rPr lang="en-US" sz="3000" dirty="0">
                <a:latin typeface="Calibri" pitchFamily="34" charset="0"/>
                <a:cs typeface="Calibri" pitchFamily="34" charset="0"/>
              </a:rPr>
              <a:t> </a:t>
            </a:r>
            <a:r>
              <a:rPr lang="en-US" sz="3000" dirty="0" err="1">
                <a:latin typeface="Calibri" pitchFamily="34" charset="0"/>
                <a:cs typeface="Calibri" pitchFamily="34" charset="0"/>
              </a:rPr>
              <a:t>giữa</a:t>
            </a:r>
            <a:r>
              <a:rPr lang="en-US" sz="3000" dirty="0">
                <a:latin typeface="Calibri" pitchFamily="34" charset="0"/>
                <a:cs typeface="Calibri" pitchFamily="34" charset="0"/>
              </a:rPr>
              <a:t> </a:t>
            </a:r>
            <a:r>
              <a:rPr lang="en-US" sz="3000" dirty="0" err="1">
                <a:latin typeface="Calibri" pitchFamily="34" charset="0"/>
                <a:cs typeface="Calibri" pitchFamily="34" charset="0"/>
              </a:rPr>
              <a:t>các</a:t>
            </a:r>
            <a:r>
              <a:rPr lang="en-US" sz="3000" dirty="0">
                <a:latin typeface="Calibri" pitchFamily="34" charset="0"/>
                <a:cs typeface="Calibri" pitchFamily="34" charset="0"/>
              </a:rPr>
              <a:t> </a:t>
            </a:r>
            <a:r>
              <a:rPr lang="en-US" sz="3000" dirty="0" err="1">
                <a:latin typeface="Calibri" pitchFamily="34" charset="0"/>
                <a:cs typeface="Calibri" pitchFamily="34" charset="0"/>
              </a:rPr>
              <a:t>phần</a:t>
            </a:r>
            <a:r>
              <a:rPr lang="en-US" sz="3000" dirty="0">
                <a:latin typeface="Calibri" pitchFamily="34" charset="0"/>
                <a:cs typeface="Calibri" pitchFamily="34" charset="0"/>
              </a:rPr>
              <a:t> </a:t>
            </a:r>
            <a:r>
              <a:rPr lang="en-US" sz="3000" dirty="0" err="1">
                <a:latin typeface="Calibri" pitchFamily="34" charset="0"/>
                <a:cs typeface="Calibri" pitchFamily="34" charset="0"/>
              </a:rPr>
              <a:t>của</a:t>
            </a:r>
            <a:r>
              <a:rPr lang="en-US" sz="3000" dirty="0">
                <a:latin typeface="Calibri" pitchFamily="34" charset="0"/>
                <a:cs typeface="Calibri" pitchFamily="34" charset="0"/>
              </a:rPr>
              <a:t> </a:t>
            </a:r>
            <a:r>
              <a:rPr lang="en-US" sz="3000" dirty="0" err="1">
                <a:latin typeface="Calibri" pitchFamily="34" charset="0"/>
                <a:cs typeface="Calibri" pitchFamily="34" charset="0"/>
              </a:rPr>
              <a:t>ảnh</a:t>
            </a:r>
            <a:endParaRPr lang="en-US" sz="3000" dirty="0">
              <a:latin typeface="Calibri" pitchFamily="34" charset="0"/>
              <a:cs typeface="Calibri" pitchFamily="34" charset="0"/>
            </a:endParaRPr>
          </a:p>
          <a:p>
            <a:pPr marL="1110215" lvl="1" indent="-457200">
              <a:buFont typeface="Arial" pitchFamily="34" charset="0"/>
              <a:buChar char="•"/>
            </a:pPr>
            <a:endParaRPr lang="en-US" sz="3000" dirty="0">
              <a:latin typeface="Calibri" pitchFamily="34" charset="0"/>
              <a:cs typeface="Calibri" pitchFamily="34" charset="0"/>
            </a:endParaRPr>
          </a:p>
          <a:p>
            <a:pPr marL="1110215" lvl="1" indent="-457200">
              <a:buFont typeface="Arial" pitchFamily="34" charset="0"/>
              <a:buChar char="•"/>
            </a:pPr>
            <a:r>
              <a:rPr lang="vi-VN" sz="3000" b="1" dirty="0">
                <a:latin typeface="Calibri" pitchFamily="34" charset="0"/>
                <a:cs typeface="Calibri" pitchFamily="34" charset="0"/>
              </a:rPr>
              <a:t>Hiệu suất cao trên dữ liệu lớn:</a:t>
            </a:r>
            <a:r>
              <a:rPr lang="vi-VN" sz="3000" dirty="0">
                <a:latin typeface="Calibri" pitchFamily="34" charset="0"/>
                <a:cs typeface="Calibri" pitchFamily="34" charset="0"/>
              </a:rPr>
              <a:t> ViT đặc biệt mạnh mẽ khi được huấn luyện trên các tập dữ liệu hình ảnh lớn</a:t>
            </a:r>
            <a:r>
              <a:rPr lang="en-US" sz="3000" dirty="0">
                <a:latin typeface="Calibri" pitchFamily="34" charset="0"/>
                <a:cs typeface="Calibri" pitchFamily="34" charset="0"/>
              </a:rPr>
              <a:t>.</a:t>
            </a:r>
          </a:p>
          <a:p>
            <a:endParaRPr lang="en-US" sz="3000" b="1" dirty="0">
              <a:latin typeface="Calibri" pitchFamily="34" charset="0"/>
              <a:cs typeface="Calibri" pitchFamily="34" charset="0"/>
            </a:endParaRPr>
          </a:p>
        </p:txBody>
      </p:sp>
      <p:sp>
        <p:nvSpPr>
          <p:cNvPr id="4" name="TextBox 3"/>
          <p:cNvSpPr txBox="1"/>
          <p:nvPr/>
        </p:nvSpPr>
        <p:spPr>
          <a:xfrm>
            <a:off x="2081463" y="6240734"/>
            <a:ext cx="12496800" cy="1477328"/>
          </a:xfrm>
          <a:prstGeom prst="rect">
            <a:avLst/>
          </a:prstGeom>
          <a:noFill/>
        </p:spPr>
        <p:txBody>
          <a:bodyPr wrap="square" rtlCol="0">
            <a:spAutoFit/>
          </a:bodyPr>
          <a:lstStyle/>
          <a:p>
            <a:r>
              <a:rPr lang="en-US" sz="3000" i="1" dirty="0">
                <a:latin typeface="Calibri" pitchFamily="34" charset="0"/>
                <a:cs typeface="Calibri" pitchFamily="34" charset="0"/>
              </a:rPr>
              <a:t>“</a:t>
            </a:r>
            <a:r>
              <a:rPr lang="en-US" sz="3000" i="1" dirty="0" err="1">
                <a:latin typeface="Calibri" pitchFamily="34" charset="0"/>
                <a:cs typeface="Calibri" pitchFamily="34" charset="0"/>
              </a:rPr>
              <a:t>Tuy</a:t>
            </a:r>
            <a:r>
              <a:rPr lang="en-US" sz="3000" i="1" dirty="0">
                <a:latin typeface="Calibri" pitchFamily="34" charset="0"/>
                <a:cs typeface="Calibri" pitchFamily="34" charset="0"/>
              </a:rPr>
              <a:t> </a:t>
            </a:r>
            <a:r>
              <a:rPr lang="en-US" sz="3000" i="1" dirty="0" err="1">
                <a:latin typeface="Calibri" pitchFamily="34" charset="0"/>
                <a:cs typeface="Calibri" pitchFamily="34" charset="0"/>
              </a:rPr>
              <a:t>nhiên</a:t>
            </a:r>
            <a:r>
              <a:rPr lang="en-US" sz="3000" i="1" dirty="0">
                <a:latin typeface="Calibri" pitchFamily="34" charset="0"/>
                <a:cs typeface="Calibri" pitchFamily="34" charset="0"/>
              </a:rPr>
              <a:t>, </a:t>
            </a:r>
            <a:r>
              <a:rPr lang="en-US" sz="3000" i="1" dirty="0" err="1">
                <a:latin typeface="Calibri" pitchFamily="34" charset="0"/>
                <a:cs typeface="Calibri" pitchFamily="34" charset="0"/>
              </a:rPr>
              <a:t>ViT</a:t>
            </a:r>
            <a:r>
              <a:rPr lang="en-US" sz="3000" i="1" dirty="0">
                <a:latin typeface="Calibri" pitchFamily="34" charset="0"/>
                <a:cs typeface="Calibri" pitchFamily="34" charset="0"/>
              </a:rPr>
              <a:t> </a:t>
            </a:r>
            <a:r>
              <a:rPr lang="en-US" sz="3000" i="1" dirty="0" err="1">
                <a:latin typeface="Calibri" pitchFamily="34" charset="0"/>
                <a:cs typeface="Calibri" pitchFamily="34" charset="0"/>
              </a:rPr>
              <a:t>còn</a:t>
            </a:r>
            <a:r>
              <a:rPr lang="en-US" sz="3000" i="1" dirty="0">
                <a:latin typeface="Calibri" pitchFamily="34" charset="0"/>
                <a:cs typeface="Calibri" pitchFamily="34" charset="0"/>
              </a:rPr>
              <a:t> </a:t>
            </a:r>
            <a:r>
              <a:rPr lang="en-US" sz="3000" i="1" dirty="0" err="1">
                <a:latin typeface="Calibri" pitchFamily="34" charset="0"/>
                <a:cs typeface="Calibri" pitchFamily="34" charset="0"/>
              </a:rPr>
              <a:t>một</a:t>
            </a:r>
            <a:r>
              <a:rPr lang="en-US" sz="3000" i="1" dirty="0">
                <a:latin typeface="Calibri" pitchFamily="34" charset="0"/>
                <a:cs typeface="Calibri" pitchFamily="34" charset="0"/>
              </a:rPr>
              <a:t> </a:t>
            </a:r>
            <a:r>
              <a:rPr lang="en-US" sz="3000" i="1" dirty="0" err="1">
                <a:latin typeface="Calibri" pitchFamily="34" charset="0"/>
                <a:cs typeface="Calibri" pitchFamily="34" charset="0"/>
              </a:rPr>
              <a:t>số</a:t>
            </a:r>
            <a:r>
              <a:rPr lang="en-US" sz="3000" i="1" dirty="0">
                <a:latin typeface="Calibri" pitchFamily="34" charset="0"/>
                <a:cs typeface="Calibri" pitchFamily="34" charset="0"/>
              </a:rPr>
              <a:t> </a:t>
            </a:r>
            <a:r>
              <a:rPr lang="en-US" sz="3000" i="1" dirty="0" err="1">
                <a:latin typeface="Calibri" pitchFamily="34" charset="0"/>
                <a:cs typeface="Calibri" pitchFamily="34" charset="0"/>
              </a:rPr>
              <a:t>điểm</a:t>
            </a:r>
            <a:r>
              <a:rPr lang="en-US" sz="3000" i="1" dirty="0">
                <a:latin typeface="Calibri" pitchFamily="34" charset="0"/>
                <a:cs typeface="Calibri" pitchFamily="34" charset="0"/>
              </a:rPr>
              <a:t> </a:t>
            </a:r>
            <a:r>
              <a:rPr lang="en-US" sz="3000" i="1" dirty="0" err="1">
                <a:latin typeface="Calibri" pitchFamily="34" charset="0"/>
                <a:cs typeface="Calibri" pitchFamily="34" charset="0"/>
              </a:rPr>
              <a:t>yếu</a:t>
            </a:r>
            <a:r>
              <a:rPr lang="en-US" sz="3000" i="1" dirty="0">
                <a:latin typeface="Calibri" pitchFamily="34" charset="0"/>
                <a:cs typeface="Calibri" pitchFamily="34" charset="0"/>
              </a:rPr>
              <a:t> </a:t>
            </a:r>
            <a:r>
              <a:rPr lang="en-US" sz="3000" i="1" dirty="0" err="1">
                <a:latin typeface="Calibri" pitchFamily="34" charset="0"/>
                <a:cs typeface="Calibri" pitchFamily="34" charset="0"/>
              </a:rPr>
              <a:t>là</a:t>
            </a:r>
            <a:r>
              <a:rPr lang="en-US" sz="3000" i="1" dirty="0">
                <a:latin typeface="Calibri" pitchFamily="34" charset="0"/>
                <a:cs typeface="Calibri" pitchFamily="34" charset="0"/>
              </a:rPr>
              <a:t> </a:t>
            </a:r>
            <a:r>
              <a:rPr lang="en-US" sz="3000" i="1" dirty="0" err="1">
                <a:latin typeface="Calibri" pitchFamily="34" charset="0"/>
                <a:cs typeface="Calibri" pitchFamily="34" charset="0"/>
              </a:rPr>
              <a:t>vẫn</a:t>
            </a:r>
            <a:r>
              <a:rPr lang="en-US" sz="3000" i="1" dirty="0">
                <a:latin typeface="Calibri" pitchFamily="34" charset="0"/>
                <a:cs typeface="Calibri" pitchFamily="34" charset="0"/>
              </a:rPr>
              <a:t> </a:t>
            </a:r>
            <a:r>
              <a:rPr lang="en-US" sz="3000" i="1" dirty="0" err="1">
                <a:latin typeface="Calibri" pitchFamily="34" charset="0"/>
                <a:cs typeface="Calibri" pitchFamily="34" charset="0"/>
              </a:rPr>
              <a:t>cần</a:t>
            </a:r>
            <a:r>
              <a:rPr lang="en-US" sz="3000" i="1" dirty="0">
                <a:latin typeface="Calibri" pitchFamily="34" charset="0"/>
                <a:cs typeface="Calibri" pitchFamily="34" charset="0"/>
              </a:rPr>
              <a:t> </a:t>
            </a:r>
            <a:r>
              <a:rPr lang="en-US" sz="3000" i="1" dirty="0" err="1">
                <a:latin typeface="Calibri" pitchFamily="34" charset="0"/>
                <a:cs typeface="Calibri" pitchFamily="34" charset="0"/>
              </a:rPr>
              <a:t>một</a:t>
            </a:r>
            <a:r>
              <a:rPr lang="en-US" sz="3000" i="1" dirty="0">
                <a:latin typeface="Calibri" pitchFamily="34" charset="0"/>
                <a:cs typeface="Calibri" pitchFamily="34" charset="0"/>
              </a:rPr>
              <a:t> </a:t>
            </a:r>
            <a:r>
              <a:rPr lang="en-US" sz="3000" i="1" dirty="0" err="1">
                <a:latin typeface="Calibri" pitchFamily="34" charset="0"/>
                <a:cs typeface="Calibri" pitchFamily="34" charset="0"/>
              </a:rPr>
              <a:t>bộ</a:t>
            </a:r>
            <a:r>
              <a:rPr lang="en-US" sz="3000" i="1" dirty="0">
                <a:latin typeface="Calibri" pitchFamily="34" charset="0"/>
                <a:cs typeface="Calibri" pitchFamily="34" charset="0"/>
              </a:rPr>
              <a:t> </a:t>
            </a:r>
            <a:r>
              <a:rPr lang="en-US" sz="3000" i="1" dirty="0" err="1">
                <a:latin typeface="Calibri" pitchFamily="34" charset="0"/>
                <a:cs typeface="Calibri" pitchFamily="34" charset="0"/>
              </a:rPr>
              <a:t>dữ</a:t>
            </a:r>
            <a:r>
              <a:rPr lang="en-US" sz="3000" i="1" dirty="0">
                <a:latin typeface="Calibri" pitchFamily="34" charset="0"/>
                <a:cs typeface="Calibri" pitchFamily="34" charset="0"/>
              </a:rPr>
              <a:t> </a:t>
            </a:r>
            <a:r>
              <a:rPr lang="en-US" sz="3000" i="1" dirty="0" err="1">
                <a:latin typeface="Calibri" pitchFamily="34" charset="0"/>
                <a:cs typeface="Calibri" pitchFamily="34" charset="0"/>
              </a:rPr>
              <a:t>liệu</a:t>
            </a:r>
            <a:r>
              <a:rPr lang="en-US" sz="3000" i="1" dirty="0">
                <a:latin typeface="Calibri" pitchFamily="34" charset="0"/>
                <a:cs typeface="Calibri" pitchFamily="34" charset="0"/>
              </a:rPr>
              <a:t> </a:t>
            </a:r>
            <a:r>
              <a:rPr lang="en-US" sz="3000" i="1" dirty="0" err="1">
                <a:latin typeface="Calibri" pitchFamily="34" charset="0"/>
                <a:cs typeface="Calibri" pitchFamily="34" charset="0"/>
              </a:rPr>
              <a:t>đủ</a:t>
            </a:r>
            <a:r>
              <a:rPr lang="en-US" sz="3000" i="1" dirty="0">
                <a:latin typeface="Calibri" pitchFamily="34" charset="0"/>
                <a:cs typeface="Calibri" pitchFamily="34" charset="0"/>
              </a:rPr>
              <a:t> </a:t>
            </a:r>
            <a:r>
              <a:rPr lang="en-US" sz="3000" i="1" dirty="0" err="1">
                <a:latin typeface="Calibri" pitchFamily="34" charset="0"/>
                <a:cs typeface="Calibri" pitchFamily="34" charset="0"/>
              </a:rPr>
              <a:t>lớn</a:t>
            </a:r>
            <a:r>
              <a:rPr lang="en-US" sz="3000" i="1" dirty="0">
                <a:latin typeface="Calibri" pitchFamily="34" charset="0"/>
                <a:cs typeface="Calibri" pitchFamily="34" charset="0"/>
              </a:rPr>
              <a:t> </a:t>
            </a:r>
            <a:r>
              <a:rPr lang="en-US" sz="3000" i="1" dirty="0" err="1">
                <a:latin typeface="Calibri" pitchFamily="34" charset="0"/>
                <a:cs typeface="Calibri" pitchFamily="34" charset="0"/>
              </a:rPr>
              <a:t>để</a:t>
            </a:r>
            <a:r>
              <a:rPr lang="en-US" sz="3000" i="1" dirty="0">
                <a:latin typeface="Calibri" pitchFamily="34" charset="0"/>
                <a:cs typeface="Calibri" pitchFamily="34" charset="0"/>
              </a:rPr>
              <a:t> </a:t>
            </a:r>
            <a:r>
              <a:rPr lang="en-US" sz="3000" i="1" dirty="0" err="1">
                <a:latin typeface="Calibri" pitchFamily="34" charset="0"/>
                <a:cs typeface="Calibri" pitchFamily="34" charset="0"/>
              </a:rPr>
              <a:t>có</a:t>
            </a:r>
            <a:r>
              <a:rPr lang="en-US" sz="3000" i="1" dirty="0">
                <a:latin typeface="Calibri" pitchFamily="34" charset="0"/>
                <a:cs typeface="Calibri" pitchFamily="34" charset="0"/>
              </a:rPr>
              <a:t> </a:t>
            </a:r>
            <a:r>
              <a:rPr lang="en-US" sz="3000" i="1" dirty="0" err="1">
                <a:latin typeface="Calibri" pitchFamily="34" charset="0"/>
                <a:cs typeface="Calibri" pitchFamily="34" charset="0"/>
              </a:rPr>
              <a:t>thể</a:t>
            </a:r>
            <a:r>
              <a:rPr lang="en-US" sz="3000" i="1" dirty="0">
                <a:latin typeface="Calibri" pitchFamily="34" charset="0"/>
                <a:cs typeface="Calibri" pitchFamily="34" charset="0"/>
              </a:rPr>
              <a:t> </a:t>
            </a:r>
            <a:r>
              <a:rPr lang="en-US" sz="3000" i="1" dirty="0" err="1">
                <a:latin typeface="Calibri" pitchFamily="34" charset="0"/>
                <a:cs typeface="Calibri" pitchFamily="34" charset="0"/>
              </a:rPr>
              <a:t>đạt</a:t>
            </a:r>
            <a:r>
              <a:rPr lang="en-US" sz="3000" i="1" dirty="0">
                <a:latin typeface="Calibri" pitchFamily="34" charset="0"/>
                <a:cs typeface="Calibri" pitchFamily="34" charset="0"/>
              </a:rPr>
              <a:t> </a:t>
            </a:r>
            <a:r>
              <a:rPr lang="en-US" sz="3000" i="1" dirty="0" err="1">
                <a:latin typeface="Calibri" pitchFamily="34" charset="0"/>
                <a:cs typeface="Calibri" pitchFamily="34" charset="0"/>
              </a:rPr>
              <a:t>được</a:t>
            </a:r>
            <a:r>
              <a:rPr lang="en-US" sz="3000" i="1" dirty="0">
                <a:latin typeface="Calibri" pitchFamily="34" charset="0"/>
                <a:cs typeface="Calibri" pitchFamily="34" charset="0"/>
              </a:rPr>
              <a:t> </a:t>
            </a:r>
            <a:r>
              <a:rPr lang="en-US" sz="3000" i="1" dirty="0" err="1">
                <a:latin typeface="Calibri" pitchFamily="34" charset="0"/>
                <a:cs typeface="Calibri" pitchFamily="34" charset="0"/>
              </a:rPr>
              <a:t>hiệu</a:t>
            </a:r>
            <a:r>
              <a:rPr lang="en-US" sz="3000" i="1" dirty="0">
                <a:latin typeface="Calibri" pitchFamily="34" charset="0"/>
                <a:cs typeface="Calibri" pitchFamily="34" charset="0"/>
              </a:rPr>
              <a:t> </a:t>
            </a:r>
            <a:r>
              <a:rPr lang="en-US" sz="3000" i="1" dirty="0" err="1">
                <a:latin typeface="Calibri" pitchFamily="34" charset="0"/>
                <a:cs typeface="Calibri" pitchFamily="34" charset="0"/>
              </a:rPr>
              <a:t>suất</a:t>
            </a:r>
            <a:r>
              <a:rPr lang="en-US" sz="3000" i="1" dirty="0">
                <a:latin typeface="Calibri" pitchFamily="34" charset="0"/>
                <a:cs typeface="Calibri" pitchFamily="34" charset="0"/>
              </a:rPr>
              <a:t> </a:t>
            </a:r>
            <a:r>
              <a:rPr lang="en-US" sz="3000" i="1" dirty="0" err="1">
                <a:latin typeface="Calibri" pitchFamily="34" charset="0"/>
                <a:cs typeface="Calibri" pitchFamily="34" charset="0"/>
              </a:rPr>
              <a:t>tốt</a:t>
            </a:r>
            <a:r>
              <a:rPr lang="en-US" sz="3000" i="1" dirty="0">
                <a:latin typeface="Calibri" pitchFamily="34" charset="0"/>
                <a:cs typeface="Calibri" pitchFamily="34" charset="0"/>
              </a:rPr>
              <a:t>, </a:t>
            </a:r>
            <a:r>
              <a:rPr lang="en-US" sz="3000" i="1" dirty="0" err="1">
                <a:latin typeface="Calibri" pitchFamily="34" charset="0"/>
                <a:cs typeface="Calibri" pitchFamily="34" charset="0"/>
              </a:rPr>
              <a:t>tài</a:t>
            </a:r>
            <a:r>
              <a:rPr lang="en-US" sz="3000" i="1" dirty="0">
                <a:latin typeface="Calibri" pitchFamily="34" charset="0"/>
                <a:cs typeface="Calibri" pitchFamily="34" charset="0"/>
              </a:rPr>
              <a:t> </a:t>
            </a:r>
            <a:r>
              <a:rPr lang="en-US" sz="3000" i="1" dirty="0" err="1">
                <a:latin typeface="Calibri" pitchFamily="34" charset="0"/>
                <a:cs typeface="Calibri" pitchFamily="34" charset="0"/>
              </a:rPr>
              <a:t>nguyên</a:t>
            </a:r>
            <a:r>
              <a:rPr lang="en-US" sz="3000" i="1" dirty="0">
                <a:latin typeface="Calibri" pitchFamily="34" charset="0"/>
                <a:cs typeface="Calibri" pitchFamily="34" charset="0"/>
              </a:rPr>
              <a:t> </a:t>
            </a:r>
            <a:r>
              <a:rPr lang="en-US" sz="3000" i="1" dirty="0" err="1">
                <a:latin typeface="Calibri" pitchFamily="34" charset="0"/>
                <a:cs typeface="Calibri" pitchFamily="34" charset="0"/>
              </a:rPr>
              <a:t>tính</a:t>
            </a:r>
            <a:r>
              <a:rPr lang="en-US" sz="3000" i="1" dirty="0">
                <a:latin typeface="Calibri" pitchFamily="34" charset="0"/>
                <a:cs typeface="Calibri" pitchFamily="34" charset="0"/>
              </a:rPr>
              <a:t> </a:t>
            </a:r>
            <a:r>
              <a:rPr lang="en-US" sz="3000" i="1" dirty="0" err="1">
                <a:latin typeface="Calibri" pitchFamily="34" charset="0"/>
                <a:cs typeface="Calibri" pitchFamily="34" charset="0"/>
              </a:rPr>
              <a:t>toán</a:t>
            </a:r>
            <a:r>
              <a:rPr lang="en-US" sz="3000" i="1" dirty="0">
                <a:latin typeface="Calibri" pitchFamily="34" charset="0"/>
                <a:cs typeface="Calibri" pitchFamily="34" charset="0"/>
              </a:rPr>
              <a:t> </a:t>
            </a:r>
            <a:r>
              <a:rPr lang="en-US" sz="3000" i="1" dirty="0" err="1">
                <a:latin typeface="Calibri" pitchFamily="34" charset="0"/>
                <a:cs typeface="Calibri" pitchFamily="34" charset="0"/>
              </a:rPr>
              <a:t>vẫn</a:t>
            </a:r>
            <a:r>
              <a:rPr lang="en-US" sz="3000" i="1" dirty="0">
                <a:latin typeface="Calibri" pitchFamily="34" charset="0"/>
                <a:cs typeface="Calibri" pitchFamily="34" charset="0"/>
              </a:rPr>
              <a:t> </a:t>
            </a:r>
            <a:r>
              <a:rPr lang="en-US" sz="3000" i="1" dirty="0" err="1">
                <a:latin typeface="Calibri" pitchFamily="34" charset="0"/>
                <a:cs typeface="Calibri" pitchFamily="34" charset="0"/>
              </a:rPr>
              <a:t>là</a:t>
            </a:r>
            <a:r>
              <a:rPr lang="en-US" sz="3000" i="1" dirty="0">
                <a:latin typeface="Calibri" pitchFamily="34" charset="0"/>
                <a:cs typeface="Calibri" pitchFamily="34" charset="0"/>
              </a:rPr>
              <a:t> </a:t>
            </a:r>
            <a:r>
              <a:rPr lang="en-US" sz="3000" i="1" dirty="0" err="1">
                <a:latin typeface="Calibri" pitchFamily="34" charset="0"/>
                <a:cs typeface="Calibri" pitchFamily="34" charset="0"/>
              </a:rPr>
              <a:t>một</a:t>
            </a:r>
            <a:r>
              <a:rPr lang="en-US" sz="3000" i="1" dirty="0">
                <a:latin typeface="Calibri" pitchFamily="34" charset="0"/>
                <a:cs typeface="Calibri" pitchFamily="34" charset="0"/>
              </a:rPr>
              <a:t> </a:t>
            </a:r>
            <a:r>
              <a:rPr lang="en-US" sz="3000" i="1" dirty="0" err="1">
                <a:latin typeface="Calibri" pitchFamily="34" charset="0"/>
                <a:cs typeface="Calibri" pitchFamily="34" charset="0"/>
              </a:rPr>
              <a:t>vấn</a:t>
            </a:r>
            <a:r>
              <a:rPr lang="en-US" sz="3000" i="1" dirty="0">
                <a:latin typeface="Calibri" pitchFamily="34" charset="0"/>
                <a:cs typeface="Calibri" pitchFamily="34" charset="0"/>
              </a:rPr>
              <a:t> </a:t>
            </a:r>
            <a:r>
              <a:rPr lang="en-US" sz="3000" i="1" dirty="0" err="1">
                <a:latin typeface="Calibri" pitchFamily="34" charset="0"/>
                <a:cs typeface="Calibri" pitchFamily="34" charset="0"/>
              </a:rPr>
              <a:t>đề</a:t>
            </a:r>
            <a:r>
              <a:rPr lang="en-US" sz="3000" i="1" dirty="0">
                <a:latin typeface="Calibri" pitchFamily="34" charset="0"/>
                <a:cs typeface="Calibri" pitchFamily="34" charset="0"/>
              </a:rPr>
              <a:t> nan </a:t>
            </a:r>
            <a:r>
              <a:rPr lang="en-US" sz="3000" i="1" dirty="0" err="1">
                <a:latin typeface="Calibri" pitchFamily="34" charset="0"/>
                <a:cs typeface="Calibri" pitchFamily="34" charset="0"/>
              </a:rPr>
              <a:t>giải</a:t>
            </a:r>
            <a:r>
              <a:rPr lang="en-US" sz="3000" i="1" dirty="0">
                <a:latin typeface="Calibri" pitchFamily="34" charset="0"/>
                <a:cs typeface="Calibri" pitchFamily="34" charset="0"/>
              </a:rPr>
              <a:t> </a:t>
            </a:r>
            <a:r>
              <a:rPr lang="en-US" sz="3000" i="1" dirty="0" err="1">
                <a:latin typeface="Calibri" pitchFamily="34" charset="0"/>
                <a:cs typeface="Calibri" pitchFamily="34" charset="0"/>
              </a:rPr>
              <a:t>mặc</a:t>
            </a:r>
            <a:r>
              <a:rPr lang="en-US" sz="3000" i="1" dirty="0">
                <a:latin typeface="Calibri" pitchFamily="34" charset="0"/>
                <a:cs typeface="Calibri" pitchFamily="34" charset="0"/>
              </a:rPr>
              <a:t> </a:t>
            </a:r>
            <a:r>
              <a:rPr lang="en-US" sz="3000" i="1" dirty="0" err="1">
                <a:latin typeface="Calibri" pitchFamily="34" charset="0"/>
                <a:cs typeface="Calibri" pitchFamily="34" charset="0"/>
              </a:rPr>
              <a:t>dù</a:t>
            </a:r>
            <a:r>
              <a:rPr lang="en-US" sz="3000" i="1" dirty="0">
                <a:latin typeface="Calibri" pitchFamily="34" charset="0"/>
                <a:cs typeface="Calibri" pitchFamily="34" charset="0"/>
              </a:rPr>
              <a:t> </a:t>
            </a:r>
            <a:r>
              <a:rPr lang="en-US" sz="3000" i="1" dirty="0" err="1">
                <a:latin typeface="Calibri" pitchFamily="34" charset="0"/>
                <a:cs typeface="Calibri" pitchFamily="34" charset="0"/>
              </a:rPr>
              <a:t>có</a:t>
            </a:r>
            <a:r>
              <a:rPr lang="en-US" sz="3000" i="1" dirty="0">
                <a:latin typeface="Calibri" pitchFamily="34" charset="0"/>
                <a:cs typeface="Calibri" pitchFamily="34" charset="0"/>
              </a:rPr>
              <a:t> </a:t>
            </a:r>
            <a:r>
              <a:rPr lang="en-US" sz="3000" i="1" dirty="0" err="1">
                <a:latin typeface="Calibri" pitchFamily="34" charset="0"/>
                <a:cs typeface="Calibri" pitchFamily="34" charset="0"/>
              </a:rPr>
              <a:t>cơ</a:t>
            </a:r>
            <a:r>
              <a:rPr lang="en-US" sz="3000" i="1" dirty="0">
                <a:latin typeface="Calibri" pitchFamily="34" charset="0"/>
                <a:cs typeface="Calibri" pitchFamily="34" charset="0"/>
              </a:rPr>
              <a:t> </a:t>
            </a:r>
            <a:r>
              <a:rPr lang="en-US" sz="3000" i="1" dirty="0" err="1">
                <a:latin typeface="Calibri" pitchFamily="34" charset="0"/>
                <a:cs typeface="Calibri" pitchFamily="34" charset="0"/>
              </a:rPr>
              <a:t>chế</a:t>
            </a:r>
            <a:r>
              <a:rPr lang="en-US" sz="3000" i="1" dirty="0">
                <a:latin typeface="Calibri" pitchFamily="34" charset="0"/>
                <a:cs typeface="Calibri" pitchFamily="34" charset="0"/>
              </a:rPr>
              <a:t> </a:t>
            </a:r>
            <a:r>
              <a:rPr lang="en-US" sz="3000" i="1" dirty="0" err="1">
                <a:latin typeface="Calibri" pitchFamily="34" charset="0"/>
                <a:cs typeface="Calibri" pitchFamily="34" charset="0"/>
              </a:rPr>
              <a:t>xử</a:t>
            </a:r>
            <a:r>
              <a:rPr lang="en-US" sz="3000" i="1" dirty="0">
                <a:latin typeface="Calibri" pitchFamily="34" charset="0"/>
                <a:cs typeface="Calibri" pitchFamily="34" charset="0"/>
              </a:rPr>
              <a:t> </a:t>
            </a:r>
            <a:r>
              <a:rPr lang="en-US" sz="3000" i="1" dirty="0" err="1">
                <a:latin typeface="Calibri" pitchFamily="34" charset="0"/>
                <a:cs typeface="Calibri" pitchFamily="34" charset="0"/>
              </a:rPr>
              <a:t>lý</a:t>
            </a:r>
            <a:r>
              <a:rPr lang="en-US" sz="3000" i="1" dirty="0">
                <a:latin typeface="Calibri" pitchFamily="34" charset="0"/>
                <a:cs typeface="Calibri" pitchFamily="34" charset="0"/>
              </a:rPr>
              <a:t> song </a:t>
            </a:r>
            <a:r>
              <a:rPr lang="en-US" sz="3000" i="1" dirty="0" err="1">
                <a:latin typeface="Calibri" pitchFamily="34" charset="0"/>
                <a:cs typeface="Calibri" pitchFamily="34" charset="0"/>
              </a:rPr>
              <a:t>song</a:t>
            </a:r>
            <a:r>
              <a:rPr lang="en-US" sz="3000" i="1" dirty="0">
                <a:latin typeface="Calibri" pitchFamily="34" charset="0"/>
                <a:cs typeface="Calibri" pitchFamily="34" charset="0"/>
              </a:rPr>
              <a:t>”</a:t>
            </a:r>
          </a:p>
        </p:txBody>
      </p:sp>
      <p:sp>
        <p:nvSpPr>
          <p:cNvPr id="7" name="Slide Number Placeholder 6"/>
          <p:cNvSpPr>
            <a:spLocks noGrp="1"/>
          </p:cNvSpPr>
          <p:nvPr>
            <p:ph type="sldNum" sz="quarter" idx="12"/>
          </p:nvPr>
        </p:nvSpPr>
        <p:spPr>
          <a:xfrm>
            <a:off x="10485120" y="7627631"/>
            <a:ext cx="3413760" cy="438147"/>
          </a:xfrm>
        </p:spPr>
        <p:txBody>
          <a:bodyPr/>
          <a:lstStyle/>
          <a:p>
            <a:r>
              <a:rPr lang="en-US" dirty="0"/>
              <a:t>21</a:t>
            </a:r>
          </a:p>
        </p:txBody>
      </p:sp>
    </p:spTree>
    <p:extLst>
      <p:ext uri="{BB962C8B-B14F-4D97-AF65-F5344CB8AC3E}">
        <p14:creationId xmlns:p14="http://schemas.microsoft.com/office/powerpoint/2010/main" val="369786160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62000"/>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6" name="TextBox 5"/>
          <p:cNvSpPr txBox="1"/>
          <p:nvPr/>
        </p:nvSpPr>
        <p:spPr>
          <a:xfrm>
            <a:off x="379811" y="914400"/>
            <a:ext cx="4725589" cy="553998"/>
          </a:xfrm>
          <a:prstGeom prst="rect">
            <a:avLst/>
          </a:prstGeom>
          <a:noFill/>
        </p:spPr>
        <p:txBody>
          <a:bodyPr wrap="none" rtlCol="0">
            <a:spAutoFit/>
          </a:bodyPr>
          <a:lstStyle/>
          <a:p>
            <a:r>
              <a:rPr lang="en-US" sz="3000" b="1" dirty="0">
                <a:latin typeface="Calibri" pitchFamily="34" charset="0"/>
                <a:cs typeface="Calibri" pitchFamily="34" charset="0"/>
              </a:rPr>
              <a:t>3.3. Vision Transformer (</a:t>
            </a:r>
            <a:r>
              <a:rPr lang="en-US" sz="3000" b="1" dirty="0" err="1">
                <a:latin typeface="Calibri" pitchFamily="34" charset="0"/>
                <a:cs typeface="Calibri" pitchFamily="34" charset="0"/>
              </a:rPr>
              <a:t>ViT</a:t>
            </a:r>
            <a:r>
              <a:rPr lang="en-US" sz="3000" b="1" dirty="0">
                <a:latin typeface="Calibri" pitchFamily="34" charset="0"/>
                <a:cs typeface="Calibri" pitchFamily="34" charset="0"/>
              </a:rPr>
              <a:t>)</a:t>
            </a:r>
          </a:p>
        </p:txBody>
      </p:sp>
      <p:sp>
        <p:nvSpPr>
          <p:cNvPr id="7" name="Rectangle 6"/>
          <p:cNvSpPr/>
          <p:nvPr/>
        </p:nvSpPr>
        <p:spPr>
          <a:xfrm>
            <a:off x="533400" y="1676400"/>
            <a:ext cx="3812647" cy="477054"/>
          </a:xfrm>
          <a:prstGeom prst="rect">
            <a:avLst/>
          </a:prstGeom>
        </p:spPr>
        <p:txBody>
          <a:bodyPr wrap="none">
            <a:spAutoFit/>
          </a:bodyPr>
          <a:lstStyle/>
          <a:p>
            <a:r>
              <a:rPr lang="vi-VN" dirty="0"/>
              <a:t>Quy trình cơ bản của ViT:</a:t>
            </a:r>
            <a:endParaRPr lang="en-US" dirty="0"/>
          </a:p>
        </p:txBody>
      </p:sp>
      <p:pic>
        <p:nvPicPr>
          <p:cNvPr id="8" name="Picture 7"/>
          <p:cNvPicPr/>
          <p:nvPr/>
        </p:nvPicPr>
        <p:blipFill>
          <a:blip r:embed="rId3"/>
          <a:stretch>
            <a:fillRect/>
          </a:stretch>
        </p:blipFill>
        <p:spPr>
          <a:xfrm>
            <a:off x="497305" y="2153454"/>
            <a:ext cx="6055895" cy="3180546"/>
          </a:xfrm>
          <a:prstGeom prst="rect">
            <a:avLst/>
          </a:prstGeom>
          <a:ln>
            <a:noFill/>
          </a:ln>
          <a:effectLst>
            <a:softEdge rad="112500"/>
          </a:effectLst>
        </p:spPr>
      </p:pic>
      <p:sp>
        <p:nvSpPr>
          <p:cNvPr id="9" name="TextBox 8"/>
          <p:cNvSpPr txBox="1"/>
          <p:nvPr/>
        </p:nvSpPr>
        <p:spPr>
          <a:xfrm>
            <a:off x="7086600" y="1828800"/>
            <a:ext cx="7410666" cy="5632311"/>
          </a:xfrm>
          <a:prstGeom prst="rect">
            <a:avLst/>
          </a:prstGeom>
          <a:noFill/>
        </p:spPr>
        <p:txBody>
          <a:bodyPr wrap="square" rtlCol="0">
            <a:spAutoFit/>
          </a:bodyPr>
          <a:lstStyle/>
          <a:p>
            <a:pPr marL="457200" indent="-457200">
              <a:buFont typeface="+mj-lt"/>
              <a:buAutoNum type="arabicPeriod"/>
            </a:pPr>
            <a:r>
              <a:rPr lang="en-US" sz="3600" dirty="0">
                <a:cs typeface="Times New Roman" pitchFamily="18" charset="0"/>
              </a:rPr>
              <a:t>Chia </a:t>
            </a:r>
            <a:r>
              <a:rPr lang="en-US" sz="3600" dirty="0" err="1">
                <a:cs typeface="Times New Roman" pitchFamily="18" charset="0"/>
              </a:rPr>
              <a:t>ảnh</a:t>
            </a:r>
            <a:r>
              <a:rPr lang="en-US" sz="3600" dirty="0">
                <a:cs typeface="Times New Roman" pitchFamily="18" charset="0"/>
              </a:rPr>
              <a:t> </a:t>
            </a:r>
            <a:r>
              <a:rPr lang="en-US" sz="3600" dirty="0" err="1">
                <a:cs typeface="Times New Roman" pitchFamily="18" charset="0"/>
              </a:rPr>
              <a:t>thành</a:t>
            </a:r>
            <a:r>
              <a:rPr lang="en-US" sz="3600" dirty="0">
                <a:cs typeface="Times New Roman" pitchFamily="18" charset="0"/>
              </a:rPr>
              <a:t> </a:t>
            </a:r>
            <a:r>
              <a:rPr lang="en-US" sz="3600" dirty="0" err="1">
                <a:cs typeface="Times New Roman" pitchFamily="18" charset="0"/>
              </a:rPr>
              <a:t>các</a:t>
            </a:r>
            <a:r>
              <a:rPr lang="en-US" sz="3600" dirty="0">
                <a:cs typeface="Times New Roman" pitchFamily="18" charset="0"/>
              </a:rPr>
              <a:t> </a:t>
            </a:r>
            <a:r>
              <a:rPr lang="en-US" sz="3600" dirty="0" err="1">
                <a:cs typeface="Times New Roman" pitchFamily="18" charset="0"/>
              </a:rPr>
              <a:t>mảng</a:t>
            </a:r>
            <a:r>
              <a:rPr lang="en-US" sz="3600" dirty="0">
                <a:cs typeface="Times New Roman" pitchFamily="18" charset="0"/>
              </a:rPr>
              <a:t> </a:t>
            </a:r>
            <a:r>
              <a:rPr lang="en-US" sz="3600" dirty="0" err="1">
                <a:cs typeface="Times New Roman" pitchFamily="18" charset="0"/>
              </a:rPr>
              <a:t>nhỏ</a:t>
            </a:r>
            <a:r>
              <a:rPr lang="en-US" sz="3600" dirty="0">
                <a:cs typeface="Times New Roman" pitchFamily="18" charset="0"/>
              </a:rPr>
              <a:t> (patches)</a:t>
            </a:r>
          </a:p>
          <a:p>
            <a:pPr marL="457200" indent="-457200">
              <a:buFont typeface="+mj-lt"/>
              <a:buAutoNum type="arabicPeriod"/>
            </a:pPr>
            <a:endParaRPr lang="en-US" sz="3600" dirty="0">
              <a:cs typeface="Times New Roman" pitchFamily="18" charset="0"/>
            </a:endParaRPr>
          </a:p>
          <a:p>
            <a:pPr marL="457200" indent="-457200">
              <a:buFont typeface="+mj-lt"/>
              <a:buAutoNum type="arabicPeriod"/>
            </a:pPr>
            <a:r>
              <a:rPr lang="en-US" sz="3600" dirty="0">
                <a:cs typeface="Times New Roman" pitchFamily="18" charset="0"/>
              </a:rPr>
              <a:t>Embedding </a:t>
            </a:r>
            <a:r>
              <a:rPr lang="en-US" sz="3600" dirty="0" err="1">
                <a:cs typeface="Times New Roman" pitchFamily="18" charset="0"/>
              </a:rPr>
              <a:t>các</a:t>
            </a:r>
            <a:r>
              <a:rPr lang="en-US" sz="3600" dirty="0">
                <a:cs typeface="Times New Roman" pitchFamily="18" charset="0"/>
              </a:rPr>
              <a:t> </a:t>
            </a:r>
            <a:r>
              <a:rPr lang="en-US" sz="3600" dirty="0" err="1">
                <a:cs typeface="Times New Roman" pitchFamily="18" charset="0"/>
              </a:rPr>
              <a:t>mảng</a:t>
            </a:r>
            <a:r>
              <a:rPr lang="en-US" sz="3600" dirty="0">
                <a:cs typeface="Times New Roman" pitchFamily="18" charset="0"/>
              </a:rPr>
              <a:t>.</a:t>
            </a:r>
          </a:p>
          <a:p>
            <a:pPr marL="457200" indent="-457200">
              <a:buFont typeface="+mj-lt"/>
              <a:buAutoNum type="arabicPeriod"/>
            </a:pPr>
            <a:endParaRPr lang="en-US" sz="3600" dirty="0">
              <a:cs typeface="Times New Roman" pitchFamily="18" charset="0"/>
            </a:endParaRPr>
          </a:p>
          <a:p>
            <a:pPr marL="457200" indent="-457200">
              <a:buFont typeface="+mj-lt"/>
              <a:buAutoNum type="arabicPeriod"/>
            </a:pPr>
            <a:r>
              <a:rPr lang="en-US" sz="3600" dirty="0" err="1">
                <a:cs typeface="Times New Roman" pitchFamily="18" charset="0"/>
              </a:rPr>
              <a:t>Thêm</a:t>
            </a:r>
            <a:r>
              <a:rPr lang="en-US" sz="3600" dirty="0">
                <a:cs typeface="Times New Roman" pitchFamily="18" charset="0"/>
              </a:rPr>
              <a:t> positional encoding</a:t>
            </a:r>
          </a:p>
          <a:p>
            <a:pPr marL="457200" indent="-457200">
              <a:buFont typeface="+mj-lt"/>
              <a:buAutoNum type="arabicPeriod"/>
            </a:pPr>
            <a:endParaRPr lang="en-US" sz="3600" dirty="0">
              <a:cs typeface="Times New Roman" pitchFamily="18" charset="0"/>
            </a:endParaRPr>
          </a:p>
          <a:p>
            <a:pPr marL="457200" indent="-457200">
              <a:buFont typeface="+mj-lt"/>
              <a:buAutoNum type="arabicPeriod"/>
            </a:pPr>
            <a:r>
              <a:rPr lang="en-US" sz="3600" dirty="0">
                <a:cs typeface="Times New Roman" pitchFamily="18" charset="0"/>
              </a:rPr>
              <a:t>Transformer Encoder</a:t>
            </a:r>
          </a:p>
          <a:p>
            <a:pPr marL="457200" indent="-457200">
              <a:buFont typeface="+mj-lt"/>
              <a:buAutoNum type="arabicPeriod"/>
            </a:pPr>
            <a:endParaRPr lang="en-US" sz="3600" dirty="0">
              <a:cs typeface="Times New Roman" pitchFamily="18" charset="0"/>
            </a:endParaRPr>
          </a:p>
          <a:p>
            <a:pPr marL="457200" indent="-457200">
              <a:buFont typeface="+mj-lt"/>
              <a:buAutoNum type="arabicPeriod"/>
            </a:pPr>
            <a:r>
              <a:rPr lang="en-US" sz="3600" dirty="0">
                <a:cs typeface="Times New Roman" pitchFamily="18" charset="0"/>
              </a:rPr>
              <a:t>Head classifier:</a:t>
            </a:r>
          </a:p>
        </p:txBody>
      </p:sp>
      <p:sp>
        <p:nvSpPr>
          <p:cNvPr id="10" name="Slide Number Placeholder 9"/>
          <p:cNvSpPr>
            <a:spLocks noGrp="1"/>
          </p:cNvSpPr>
          <p:nvPr>
            <p:ph type="sldNum" sz="quarter" idx="12"/>
          </p:nvPr>
        </p:nvSpPr>
        <p:spPr>
          <a:xfrm>
            <a:off x="10485120" y="7627631"/>
            <a:ext cx="3413760" cy="438147"/>
          </a:xfrm>
        </p:spPr>
        <p:txBody>
          <a:bodyPr/>
          <a:lstStyle/>
          <a:p>
            <a:r>
              <a:rPr lang="en-US" dirty="0"/>
              <a:t>22</a:t>
            </a:r>
          </a:p>
        </p:txBody>
      </p:sp>
    </p:spTree>
    <p:extLst>
      <p:ext uri="{BB962C8B-B14F-4D97-AF65-F5344CB8AC3E}">
        <p14:creationId xmlns:p14="http://schemas.microsoft.com/office/powerpoint/2010/main" val="411168836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62000"/>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latin typeface="Calibri" pitchFamily="34" charset="0"/>
              <a:cs typeface="Calibri" pitchFamily="34" charset="0"/>
            </a:endParaRPr>
          </a:p>
        </p:txBody>
      </p:sp>
      <p:sp>
        <p:nvSpPr>
          <p:cNvPr id="6" name="TextBox 5"/>
          <p:cNvSpPr txBox="1"/>
          <p:nvPr/>
        </p:nvSpPr>
        <p:spPr>
          <a:xfrm>
            <a:off x="379811" y="914400"/>
            <a:ext cx="4725589" cy="553998"/>
          </a:xfrm>
          <a:prstGeom prst="rect">
            <a:avLst/>
          </a:prstGeom>
          <a:noFill/>
        </p:spPr>
        <p:txBody>
          <a:bodyPr wrap="none" rtlCol="0">
            <a:spAutoFit/>
          </a:bodyPr>
          <a:lstStyle/>
          <a:p>
            <a:r>
              <a:rPr lang="en-US" sz="3000" b="1" noProof="1">
                <a:latin typeface="Calibri" pitchFamily="34" charset="0"/>
                <a:cs typeface="Calibri" pitchFamily="34" charset="0"/>
              </a:rPr>
              <a:t>3.3. Vision Transformer (ViT)</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75" y="1676400"/>
            <a:ext cx="8259763"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5201653"/>
            <a:ext cx="5638800" cy="280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296400" y="2057400"/>
            <a:ext cx="4267200" cy="1938992"/>
          </a:xfrm>
          <a:prstGeom prst="rect">
            <a:avLst/>
          </a:prstGeom>
          <a:noFill/>
        </p:spPr>
        <p:txBody>
          <a:bodyPr wrap="square" rtlCol="0">
            <a:spAutoFit/>
          </a:bodyPr>
          <a:lstStyle/>
          <a:p>
            <a:r>
              <a:rPr lang="en-US" sz="3000" noProof="1">
                <a:latin typeface="Calibri" pitchFamily="34" charset="0"/>
                <a:cs typeface="Calibri" pitchFamily="34" charset="0"/>
              </a:rPr>
              <a:t>Hình ảnh sẽ được chia ra thành các patch có kích thước bằng nhau và đánh số thứ tự cho các patch.</a:t>
            </a:r>
          </a:p>
        </p:txBody>
      </p:sp>
      <p:sp>
        <p:nvSpPr>
          <p:cNvPr id="12" name="TextBox 11"/>
          <p:cNvSpPr txBox="1"/>
          <p:nvPr/>
        </p:nvSpPr>
        <p:spPr>
          <a:xfrm>
            <a:off x="8001000" y="5836384"/>
            <a:ext cx="4267200" cy="1938992"/>
          </a:xfrm>
          <a:prstGeom prst="rect">
            <a:avLst/>
          </a:prstGeom>
          <a:noFill/>
        </p:spPr>
        <p:txBody>
          <a:bodyPr wrap="square" rtlCol="0">
            <a:spAutoFit/>
          </a:bodyPr>
          <a:lstStyle/>
          <a:p>
            <a:r>
              <a:rPr lang="en-US" sz="3000" noProof="1">
                <a:latin typeface="Calibri" pitchFamily="34" charset="0"/>
                <a:cs typeface="Calibri" pitchFamily="34" charset="0"/>
              </a:rPr>
              <a:t>Các patch sau khi chia sẽ được biến đổi thành vector embedding tương ứng.</a:t>
            </a:r>
          </a:p>
        </p:txBody>
      </p:sp>
      <p:sp>
        <p:nvSpPr>
          <p:cNvPr id="4" name="Slide Number Placeholder 3"/>
          <p:cNvSpPr>
            <a:spLocks noGrp="1"/>
          </p:cNvSpPr>
          <p:nvPr>
            <p:ph type="sldNum" sz="quarter" idx="12"/>
          </p:nvPr>
        </p:nvSpPr>
        <p:spPr>
          <a:xfrm>
            <a:off x="10485120" y="7627631"/>
            <a:ext cx="3413760" cy="438147"/>
          </a:xfrm>
        </p:spPr>
        <p:txBody>
          <a:bodyPr/>
          <a:lstStyle/>
          <a:p>
            <a:r>
              <a:rPr lang="en-US" dirty="0"/>
              <a:t>23</a:t>
            </a:r>
          </a:p>
        </p:txBody>
      </p:sp>
    </p:spTree>
    <p:extLst>
      <p:ext uri="{BB962C8B-B14F-4D97-AF65-F5344CB8AC3E}">
        <p14:creationId xmlns:p14="http://schemas.microsoft.com/office/powerpoint/2010/main" val="2530594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25905"/>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latin typeface="Calibri" pitchFamily="34" charset="0"/>
              <a:cs typeface="Calibri" pitchFamily="34" charset="0"/>
            </a:endParaRPr>
          </a:p>
        </p:txBody>
      </p:sp>
      <p:sp>
        <p:nvSpPr>
          <p:cNvPr id="6" name="TextBox 5"/>
          <p:cNvSpPr txBox="1"/>
          <p:nvPr/>
        </p:nvSpPr>
        <p:spPr>
          <a:xfrm>
            <a:off x="379811" y="914400"/>
            <a:ext cx="4725589" cy="553998"/>
          </a:xfrm>
          <a:prstGeom prst="rect">
            <a:avLst/>
          </a:prstGeom>
          <a:noFill/>
        </p:spPr>
        <p:txBody>
          <a:bodyPr wrap="none" rtlCol="0">
            <a:spAutoFit/>
          </a:bodyPr>
          <a:lstStyle/>
          <a:p>
            <a:r>
              <a:rPr lang="en-US" sz="3000" b="1" noProof="1">
                <a:latin typeface="Calibri" pitchFamily="34" charset="0"/>
                <a:cs typeface="Calibri" pitchFamily="34" charset="0"/>
              </a:rPr>
              <a:t>3.3. Vision Transformer (ViT)</a:t>
            </a:r>
          </a:p>
        </p:txBody>
      </p:sp>
      <p:sp>
        <p:nvSpPr>
          <p:cNvPr id="19" name="TextBox 18"/>
          <p:cNvSpPr txBox="1"/>
          <p:nvPr/>
        </p:nvSpPr>
        <p:spPr>
          <a:xfrm>
            <a:off x="1295400" y="5486400"/>
            <a:ext cx="12573000" cy="1477328"/>
          </a:xfrm>
          <a:prstGeom prst="rect">
            <a:avLst/>
          </a:prstGeom>
          <a:noFill/>
        </p:spPr>
        <p:txBody>
          <a:bodyPr wrap="square" rtlCol="0">
            <a:spAutoFit/>
          </a:bodyPr>
          <a:lstStyle/>
          <a:p>
            <a:r>
              <a:rPr lang="en-US" sz="3000" noProof="1">
                <a:latin typeface="Calibri" pitchFamily="34" charset="0"/>
                <a:cs typeface="Calibri" pitchFamily="34" charset="0"/>
              </a:rPr>
              <a:t>Khi được đào tạo với bộ dữ liệu có quy mô đủ lớn thì mô hình ViT đã mang lại kết quả đầy hứa hẹn. Thậm chí, còn có ưu thế hơn so với các mô hình CNN khi có kích thước mô hình lớn.</a:t>
            </a:r>
          </a:p>
        </p:txBody>
      </p:sp>
      <p:sp>
        <p:nvSpPr>
          <p:cNvPr id="20" name="Slide Number Placeholder 19"/>
          <p:cNvSpPr>
            <a:spLocks noGrp="1"/>
          </p:cNvSpPr>
          <p:nvPr>
            <p:ph type="sldNum" sz="quarter" idx="12"/>
          </p:nvPr>
        </p:nvSpPr>
        <p:spPr>
          <a:xfrm>
            <a:off x="10485120" y="7627631"/>
            <a:ext cx="3413760" cy="438147"/>
          </a:xfrm>
        </p:spPr>
        <p:txBody>
          <a:bodyPr/>
          <a:lstStyle/>
          <a:p>
            <a:r>
              <a:rPr lang="en-US" noProof="1"/>
              <a:t>24</a:t>
            </a:r>
          </a:p>
        </p:txBody>
      </p:sp>
      <p:graphicFrame>
        <p:nvGraphicFramePr>
          <p:cNvPr id="2" name="Table 1"/>
          <p:cNvGraphicFramePr>
            <a:graphicFrameLocks noGrp="1"/>
          </p:cNvGraphicFramePr>
          <p:nvPr>
            <p:extLst>
              <p:ext uri="{D42A27DB-BD31-4B8C-83A1-F6EECF244321}">
                <p14:modId xmlns:p14="http://schemas.microsoft.com/office/powerpoint/2010/main" val="2729787655"/>
              </p:ext>
            </p:extLst>
          </p:nvPr>
        </p:nvGraphicFramePr>
        <p:xfrm>
          <a:off x="1066800" y="2164922"/>
          <a:ext cx="12579138" cy="2788078"/>
        </p:xfrm>
        <a:graphic>
          <a:graphicData uri="http://schemas.openxmlformats.org/drawingml/2006/table">
            <a:tbl>
              <a:tblPr firstRow="1" firstCol="1">
                <a:tableStyleId>{3C2FFA5D-87B4-456A-9821-1D502468CF0F}</a:tableStyleId>
              </a:tblPr>
              <a:tblGrid>
                <a:gridCol w="2096523">
                  <a:extLst>
                    <a:ext uri="{9D8B030D-6E8A-4147-A177-3AD203B41FA5}">
                      <a16:colId xmlns:a16="http://schemas.microsoft.com/office/drawing/2014/main" val="20000"/>
                    </a:ext>
                  </a:extLst>
                </a:gridCol>
                <a:gridCol w="2096523">
                  <a:extLst>
                    <a:ext uri="{9D8B030D-6E8A-4147-A177-3AD203B41FA5}">
                      <a16:colId xmlns:a16="http://schemas.microsoft.com/office/drawing/2014/main" val="20001"/>
                    </a:ext>
                  </a:extLst>
                </a:gridCol>
                <a:gridCol w="2096523">
                  <a:extLst>
                    <a:ext uri="{9D8B030D-6E8A-4147-A177-3AD203B41FA5}">
                      <a16:colId xmlns:a16="http://schemas.microsoft.com/office/drawing/2014/main" val="20002"/>
                    </a:ext>
                  </a:extLst>
                </a:gridCol>
                <a:gridCol w="2096523">
                  <a:extLst>
                    <a:ext uri="{9D8B030D-6E8A-4147-A177-3AD203B41FA5}">
                      <a16:colId xmlns:a16="http://schemas.microsoft.com/office/drawing/2014/main" val="20003"/>
                    </a:ext>
                  </a:extLst>
                </a:gridCol>
                <a:gridCol w="2096523">
                  <a:extLst>
                    <a:ext uri="{9D8B030D-6E8A-4147-A177-3AD203B41FA5}">
                      <a16:colId xmlns:a16="http://schemas.microsoft.com/office/drawing/2014/main" val="20004"/>
                    </a:ext>
                  </a:extLst>
                </a:gridCol>
                <a:gridCol w="2096523">
                  <a:extLst>
                    <a:ext uri="{9D8B030D-6E8A-4147-A177-3AD203B41FA5}">
                      <a16:colId xmlns:a16="http://schemas.microsoft.com/office/drawing/2014/main" val="20005"/>
                    </a:ext>
                  </a:extLst>
                </a:gridCol>
              </a:tblGrid>
              <a:tr h="975598">
                <a:tc>
                  <a:txBody>
                    <a:bodyPr/>
                    <a:lstStyle/>
                    <a:p>
                      <a:endParaRPr lang="en-US" sz="2400" dirty="0"/>
                    </a:p>
                  </a:txBody>
                  <a:tcPr marL="87359" marR="87359" marT="43680" marB="43680" anchor="ctr"/>
                </a:tc>
                <a:tc>
                  <a:txBody>
                    <a:bodyPr/>
                    <a:lstStyle/>
                    <a:p>
                      <a:r>
                        <a:rPr lang="en-US" sz="2400" dirty="0" err="1"/>
                        <a:t>ViT</a:t>
                      </a:r>
                      <a:r>
                        <a:rPr lang="en-US" sz="2400" dirty="0"/>
                        <a:t>-H/14</a:t>
                      </a:r>
                    </a:p>
                  </a:txBody>
                  <a:tcPr marL="87359" marR="87359" marT="43680" marB="43680" anchor="ctr"/>
                </a:tc>
                <a:tc>
                  <a:txBody>
                    <a:bodyPr/>
                    <a:lstStyle/>
                    <a:p>
                      <a:r>
                        <a:rPr lang="en-US" sz="2400" dirty="0" err="1"/>
                        <a:t>ViT</a:t>
                      </a:r>
                      <a:r>
                        <a:rPr lang="en-US" sz="2400" dirty="0"/>
                        <a:t>-L/16</a:t>
                      </a:r>
                    </a:p>
                  </a:txBody>
                  <a:tcPr marL="87359" marR="87359" marT="43680" marB="43680" anchor="ctr"/>
                </a:tc>
                <a:tc>
                  <a:txBody>
                    <a:bodyPr/>
                    <a:lstStyle/>
                    <a:p>
                      <a:r>
                        <a:rPr lang="en-US" sz="2400" dirty="0" err="1"/>
                        <a:t>ViT</a:t>
                      </a:r>
                      <a:r>
                        <a:rPr lang="en-US" sz="2400" dirty="0"/>
                        <a:t>-L/16</a:t>
                      </a:r>
                    </a:p>
                  </a:txBody>
                  <a:tcPr marL="87359" marR="87359" marT="43680" marB="43680" anchor="ctr"/>
                </a:tc>
                <a:tc>
                  <a:txBody>
                    <a:bodyPr/>
                    <a:lstStyle/>
                    <a:p>
                      <a:r>
                        <a:rPr lang="en-US" sz="2400" dirty="0"/>
                        <a:t>ResNet152 x4</a:t>
                      </a:r>
                    </a:p>
                  </a:txBody>
                  <a:tcPr marL="87359" marR="87359" marT="43680" marB="43680" anchor="ctr"/>
                </a:tc>
                <a:tc>
                  <a:txBody>
                    <a:bodyPr/>
                    <a:lstStyle/>
                    <a:p>
                      <a:r>
                        <a:rPr lang="en-US" sz="2400" dirty="0"/>
                        <a:t>EfficientNet-L2</a:t>
                      </a:r>
                    </a:p>
                  </a:txBody>
                  <a:tcPr marL="87359" marR="87359" marT="43680" marB="43680" anchor="ctr"/>
                </a:tc>
                <a:extLst>
                  <a:ext uri="{0D108BD9-81ED-4DB2-BD59-A6C34878D82A}">
                    <a16:rowId xmlns:a16="http://schemas.microsoft.com/office/drawing/2014/main" val="10000"/>
                  </a:ext>
                </a:extLst>
              </a:tr>
              <a:tr h="373162">
                <a:tc>
                  <a:txBody>
                    <a:bodyPr/>
                    <a:lstStyle/>
                    <a:p>
                      <a:r>
                        <a:rPr lang="en-US" sz="2400"/>
                        <a:t>ImageNet</a:t>
                      </a:r>
                    </a:p>
                  </a:txBody>
                  <a:tcPr marL="87359" marR="87359" marT="43680" marB="43680" anchor="ctr"/>
                </a:tc>
                <a:tc>
                  <a:txBody>
                    <a:bodyPr/>
                    <a:lstStyle/>
                    <a:p>
                      <a:r>
                        <a:rPr lang="en-US" sz="2400" dirty="0"/>
                        <a:t>88.55</a:t>
                      </a:r>
                    </a:p>
                  </a:txBody>
                  <a:tcPr marL="87359" marR="87359" marT="43680" marB="43680" anchor="ctr"/>
                </a:tc>
                <a:tc>
                  <a:txBody>
                    <a:bodyPr/>
                    <a:lstStyle/>
                    <a:p>
                      <a:r>
                        <a:rPr lang="en-US" sz="2400" dirty="0"/>
                        <a:t>87.76</a:t>
                      </a:r>
                    </a:p>
                  </a:txBody>
                  <a:tcPr marL="87359" marR="87359" marT="43680" marB="43680" anchor="ctr"/>
                </a:tc>
                <a:tc>
                  <a:txBody>
                    <a:bodyPr/>
                    <a:lstStyle/>
                    <a:p>
                      <a:r>
                        <a:rPr lang="en-US" sz="2400" dirty="0"/>
                        <a:t>85.30</a:t>
                      </a:r>
                    </a:p>
                  </a:txBody>
                  <a:tcPr marL="87359" marR="87359" marT="43680" marB="43680" anchor="ctr"/>
                </a:tc>
                <a:tc>
                  <a:txBody>
                    <a:bodyPr/>
                    <a:lstStyle/>
                    <a:p>
                      <a:r>
                        <a:rPr lang="en-US" sz="2400" dirty="0"/>
                        <a:t>87.54</a:t>
                      </a:r>
                    </a:p>
                  </a:txBody>
                  <a:tcPr marL="87359" marR="87359" marT="43680" marB="43680" anchor="ctr"/>
                </a:tc>
                <a:tc>
                  <a:txBody>
                    <a:bodyPr/>
                    <a:lstStyle/>
                    <a:p>
                      <a:r>
                        <a:rPr lang="en-US" sz="2400" dirty="0"/>
                        <a:t>88.4</a:t>
                      </a:r>
                    </a:p>
                  </a:txBody>
                  <a:tcPr marL="87359" marR="87359" marT="43680" marB="43680" anchor="ctr"/>
                </a:tc>
                <a:extLst>
                  <a:ext uri="{0D108BD9-81ED-4DB2-BD59-A6C34878D82A}">
                    <a16:rowId xmlns:a16="http://schemas.microsoft.com/office/drawing/2014/main" val="10001"/>
                  </a:ext>
                </a:extLst>
              </a:tr>
              <a:tr h="373162">
                <a:tc>
                  <a:txBody>
                    <a:bodyPr/>
                    <a:lstStyle/>
                    <a:p>
                      <a:r>
                        <a:rPr lang="en-US" sz="2400"/>
                        <a:t>ImageNet ReaL</a:t>
                      </a:r>
                    </a:p>
                  </a:txBody>
                  <a:tcPr marL="87359" marR="87359" marT="43680" marB="43680" anchor="ctr"/>
                </a:tc>
                <a:tc>
                  <a:txBody>
                    <a:bodyPr/>
                    <a:lstStyle/>
                    <a:p>
                      <a:r>
                        <a:rPr lang="en-US" sz="2400" dirty="0"/>
                        <a:t>90.72</a:t>
                      </a:r>
                    </a:p>
                  </a:txBody>
                  <a:tcPr marL="87359" marR="87359" marT="43680" marB="43680" anchor="ctr"/>
                </a:tc>
                <a:tc>
                  <a:txBody>
                    <a:bodyPr/>
                    <a:lstStyle/>
                    <a:p>
                      <a:r>
                        <a:rPr lang="en-US" sz="2400" dirty="0"/>
                        <a:t>90.54</a:t>
                      </a:r>
                    </a:p>
                  </a:txBody>
                  <a:tcPr marL="87359" marR="87359" marT="43680" marB="43680" anchor="ctr"/>
                </a:tc>
                <a:tc>
                  <a:txBody>
                    <a:bodyPr/>
                    <a:lstStyle/>
                    <a:p>
                      <a:r>
                        <a:rPr lang="en-US" sz="2400" dirty="0"/>
                        <a:t>88.62</a:t>
                      </a:r>
                    </a:p>
                  </a:txBody>
                  <a:tcPr marL="87359" marR="87359" marT="43680" marB="43680" anchor="ctr"/>
                </a:tc>
                <a:tc>
                  <a:txBody>
                    <a:bodyPr/>
                    <a:lstStyle/>
                    <a:p>
                      <a:r>
                        <a:rPr lang="en-US" sz="2400" dirty="0"/>
                        <a:t>90.54</a:t>
                      </a:r>
                    </a:p>
                  </a:txBody>
                  <a:tcPr marL="87359" marR="87359" marT="43680" marB="43680" anchor="ctr"/>
                </a:tc>
                <a:tc>
                  <a:txBody>
                    <a:bodyPr/>
                    <a:lstStyle/>
                    <a:p>
                      <a:r>
                        <a:rPr lang="en-US" sz="2400" dirty="0"/>
                        <a:t>90.55</a:t>
                      </a:r>
                    </a:p>
                  </a:txBody>
                  <a:tcPr marL="87359" marR="87359" marT="43680" marB="43680" anchor="ctr"/>
                </a:tc>
                <a:extLst>
                  <a:ext uri="{0D108BD9-81ED-4DB2-BD59-A6C34878D82A}">
                    <a16:rowId xmlns:a16="http://schemas.microsoft.com/office/drawing/2014/main" val="10002"/>
                  </a:ext>
                </a:extLst>
              </a:tr>
              <a:tr h="373162">
                <a:tc>
                  <a:txBody>
                    <a:bodyPr/>
                    <a:lstStyle/>
                    <a:p>
                      <a:r>
                        <a:rPr lang="en-US" sz="2400"/>
                        <a:t>CIFAR-10</a:t>
                      </a:r>
                    </a:p>
                  </a:txBody>
                  <a:tcPr marL="87359" marR="87359" marT="43680" marB="43680" anchor="ctr"/>
                </a:tc>
                <a:tc>
                  <a:txBody>
                    <a:bodyPr/>
                    <a:lstStyle/>
                    <a:p>
                      <a:r>
                        <a:rPr lang="en-US" sz="2400" dirty="0"/>
                        <a:t>99.50</a:t>
                      </a:r>
                    </a:p>
                  </a:txBody>
                  <a:tcPr marL="87359" marR="87359" marT="43680" marB="43680" anchor="ctr"/>
                </a:tc>
                <a:tc>
                  <a:txBody>
                    <a:bodyPr/>
                    <a:lstStyle/>
                    <a:p>
                      <a:r>
                        <a:rPr lang="en-US" sz="2400" dirty="0"/>
                        <a:t>99.42</a:t>
                      </a:r>
                    </a:p>
                  </a:txBody>
                  <a:tcPr marL="87359" marR="87359" marT="43680" marB="43680" anchor="ctr"/>
                </a:tc>
                <a:tc>
                  <a:txBody>
                    <a:bodyPr/>
                    <a:lstStyle/>
                    <a:p>
                      <a:r>
                        <a:rPr lang="en-US" sz="2400" dirty="0"/>
                        <a:t>99.15</a:t>
                      </a:r>
                    </a:p>
                  </a:txBody>
                  <a:tcPr marL="87359" marR="87359" marT="43680" marB="43680" anchor="ctr"/>
                </a:tc>
                <a:tc>
                  <a:txBody>
                    <a:bodyPr/>
                    <a:lstStyle/>
                    <a:p>
                      <a:r>
                        <a:rPr lang="en-US" sz="2400" dirty="0"/>
                        <a:t>99.37</a:t>
                      </a:r>
                    </a:p>
                  </a:txBody>
                  <a:tcPr marL="87359" marR="87359" marT="43680" marB="43680" anchor="ctr"/>
                </a:tc>
                <a:tc>
                  <a:txBody>
                    <a:bodyPr/>
                    <a:lstStyle/>
                    <a:p>
                      <a:r>
                        <a:rPr lang="en-US" sz="2400" dirty="0"/>
                        <a:t>−</a:t>
                      </a:r>
                    </a:p>
                  </a:txBody>
                  <a:tcPr marL="87359" marR="87359" marT="43680" marB="43680" anchor="ctr"/>
                </a:tc>
                <a:extLst>
                  <a:ext uri="{0D108BD9-81ED-4DB2-BD59-A6C34878D82A}">
                    <a16:rowId xmlns:a16="http://schemas.microsoft.com/office/drawing/2014/main" val="10003"/>
                  </a:ext>
                </a:extLst>
              </a:tr>
              <a:tr h="373162">
                <a:tc>
                  <a:txBody>
                    <a:bodyPr/>
                    <a:lstStyle/>
                    <a:p>
                      <a:r>
                        <a:rPr lang="en-US" sz="2400"/>
                        <a:t>CIFAR-100</a:t>
                      </a:r>
                    </a:p>
                  </a:txBody>
                  <a:tcPr marL="87359" marR="87359" marT="43680" marB="43680" anchor="ctr"/>
                </a:tc>
                <a:tc>
                  <a:txBody>
                    <a:bodyPr/>
                    <a:lstStyle/>
                    <a:p>
                      <a:r>
                        <a:rPr lang="en-US" sz="2400" dirty="0"/>
                        <a:t>94.55</a:t>
                      </a:r>
                    </a:p>
                  </a:txBody>
                  <a:tcPr marL="87359" marR="87359" marT="43680" marB="43680" anchor="ctr"/>
                </a:tc>
                <a:tc>
                  <a:txBody>
                    <a:bodyPr/>
                    <a:lstStyle/>
                    <a:p>
                      <a:r>
                        <a:rPr lang="en-US" sz="2400" dirty="0"/>
                        <a:t>93.90</a:t>
                      </a:r>
                    </a:p>
                  </a:txBody>
                  <a:tcPr marL="87359" marR="87359" marT="43680" marB="43680" anchor="ctr"/>
                </a:tc>
                <a:tc>
                  <a:txBody>
                    <a:bodyPr/>
                    <a:lstStyle/>
                    <a:p>
                      <a:r>
                        <a:rPr lang="en-US" sz="2400" dirty="0"/>
                        <a:t>93.25 </a:t>
                      </a:r>
                    </a:p>
                  </a:txBody>
                  <a:tcPr marL="87359" marR="87359" marT="43680" marB="43680" anchor="ctr"/>
                </a:tc>
                <a:tc>
                  <a:txBody>
                    <a:bodyPr/>
                    <a:lstStyle/>
                    <a:p>
                      <a:r>
                        <a:rPr lang="en-US" sz="2400" dirty="0"/>
                        <a:t>93.51</a:t>
                      </a:r>
                    </a:p>
                  </a:txBody>
                  <a:tcPr marL="87359" marR="87359" marT="43680" marB="43680" anchor="ctr"/>
                </a:tc>
                <a:tc>
                  <a:txBody>
                    <a:bodyPr/>
                    <a:lstStyle/>
                    <a:p>
                      <a:r>
                        <a:rPr lang="en-US" sz="2400" dirty="0"/>
                        <a:t>−</a:t>
                      </a:r>
                    </a:p>
                  </a:txBody>
                  <a:tcPr marL="87359" marR="87359" marT="43680" marB="4368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02614940"/>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8795" y="2286000"/>
            <a:ext cx="9734481" cy="2424322"/>
          </a:xfrm>
          <a:prstGeom prst="rect">
            <a:avLst/>
          </a:prstGeom>
        </p:spPr>
        <p:txBody>
          <a:bodyPr wrap="square" lIns="114876" tIns="57438" rIns="114876" bIns="57438">
            <a:spAutoFit/>
          </a:bodyPr>
          <a:lstStyle/>
          <a:p>
            <a:pPr lvl="0" algn="ctr">
              <a:buClr>
                <a:srgbClr val="F3F3F3"/>
              </a:buClr>
              <a:buSzPts val="3000"/>
              <a:defRPr/>
            </a:pPr>
            <a:r>
              <a:rPr lang="en-US" sz="5000" b="1" kern="0" noProof="1">
                <a:solidFill>
                  <a:schemeClr val="tx1">
                    <a:lumMod val="95000"/>
                    <a:lumOff val="5000"/>
                  </a:schemeClr>
                </a:solidFill>
                <a:latin typeface="+mj-lt"/>
                <a:cs typeface="Times New Roman" pitchFamily="18" charset="0"/>
                <a:sym typeface="Rajdhani"/>
              </a:rPr>
              <a:t>4. MỘT SỐ KHẢO SÁT VỀ TRANSFORMER TRONG FACE RECOGNITION</a:t>
            </a:r>
            <a:endParaRPr lang="vi-VN" sz="5000" b="1" kern="0" noProof="1">
              <a:solidFill>
                <a:schemeClr val="tx1">
                  <a:lumMod val="95000"/>
                  <a:lumOff val="5000"/>
                </a:schemeClr>
              </a:solidFill>
              <a:latin typeface="+mj-lt"/>
              <a:cs typeface="Times New Roman" pitchFamily="18" charset="0"/>
              <a:sym typeface="Rajdhani"/>
            </a:endParaRPr>
          </a:p>
        </p:txBody>
      </p:sp>
      <p:sp>
        <p:nvSpPr>
          <p:cNvPr id="2" name="Slide Number Placeholder 1"/>
          <p:cNvSpPr>
            <a:spLocks noGrp="1"/>
          </p:cNvSpPr>
          <p:nvPr>
            <p:ph type="sldNum" sz="quarter" idx="12"/>
          </p:nvPr>
        </p:nvSpPr>
        <p:spPr/>
        <p:txBody>
          <a:bodyPr/>
          <a:lstStyle/>
          <a:p>
            <a:fld id="{1793176B-0342-4F3C-8DE7-107A6844DDAC}" type="slidenum">
              <a:rPr lang="en-US" smtClean="0"/>
              <a:pPr/>
              <a:t>25</a:t>
            </a:fld>
            <a:endParaRPr lang="en-US" dirty="0"/>
          </a:p>
        </p:txBody>
      </p:sp>
    </p:spTree>
    <p:extLst>
      <p:ext uri="{BB962C8B-B14F-4D97-AF65-F5344CB8AC3E}">
        <p14:creationId xmlns:p14="http://schemas.microsoft.com/office/powerpoint/2010/main" val="331647153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Google Shape;1602;p42"/>
          <p:cNvSpPr txBox="1">
            <a:spLocks noGrp="1"/>
          </p:cNvSpPr>
          <p:nvPr/>
        </p:nvSpPr>
        <p:spPr>
          <a:xfrm>
            <a:off x="-551048" y="365760"/>
            <a:ext cx="12585995" cy="10058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lvl="0">
              <a:buClr>
                <a:srgbClr val="F3F3F3"/>
              </a:buClr>
              <a:defRPr/>
            </a:pPr>
            <a:r>
              <a:rPr lang="en-US" sz="4500" noProof="1">
                <a:solidFill>
                  <a:schemeClr val="tx1"/>
                </a:solidFill>
                <a:latin typeface="+mj-lt"/>
              </a:rPr>
              <a:t>4.1. Face Transformer for Recognition, 2021</a:t>
            </a:r>
          </a:p>
          <a:p>
            <a:pPr lvl="0">
              <a:buClr>
                <a:srgbClr val="F3F3F3"/>
              </a:buClr>
              <a:defRPr/>
            </a:pPr>
            <a:r>
              <a:rPr lang="en-US" sz="2500" b="0" noProof="1">
                <a:solidFill>
                  <a:schemeClr val="tx1"/>
                </a:solidFill>
                <a:latin typeface="+mj-lt"/>
              </a:rPr>
              <a:t>(Yaoyao Zhong, Weihong Deng)</a:t>
            </a:r>
          </a:p>
          <a:p>
            <a:pPr lvl="0">
              <a:buClr>
                <a:srgbClr val="F3F3F3"/>
              </a:buClr>
              <a:defRPr/>
            </a:pPr>
            <a:endParaRPr lang="en-US" sz="4500" noProof="1">
              <a:solidFill>
                <a:schemeClr val="tx1"/>
              </a:solidFill>
              <a:latin typeface="+mj-lt"/>
            </a:endParaRPr>
          </a:p>
        </p:txBody>
      </p:sp>
      <p:sp>
        <p:nvSpPr>
          <p:cNvPr id="558" name="Google Shape;115;p26"/>
          <p:cNvSpPr txBox="1">
            <a:spLocks noGrp="1"/>
          </p:cNvSpPr>
          <p:nvPr>
            <p:ph type="title" idx="4294967295"/>
          </p:nvPr>
        </p:nvSpPr>
        <p:spPr>
          <a:xfrm>
            <a:off x="1561224" y="2590800"/>
            <a:ext cx="4272078" cy="505800"/>
          </a:xfrm>
          <a:prstGeom prst="rect">
            <a:avLst/>
          </a:prstGeom>
        </p:spPr>
        <p:txBody>
          <a:bodyPr spcFirstLastPara="1" wrap="square" lIns="114857" tIns="114857" rIns="114857" bIns="114857" anchor="ctr" anchorCtr="0">
            <a:noAutofit/>
          </a:bodyPr>
          <a:lstStyle/>
          <a:p>
            <a:pPr marR="90454" algn="l">
              <a:defRPr/>
            </a:pPr>
            <a:r>
              <a:rPr lang="en-US" sz="3000" b="1" kern="0" noProof="1">
                <a:sym typeface="Rajdhani"/>
              </a:rPr>
              <a:t>MỤC TIÊU NGHIÊN CỨU</a:t>
            </a:r>
          </a:p>
        </p:txBody>
      </p:sp>
      <p:sp>
        <p:nvSpPr>
          <p:cNvPr id="559" name="Google Shape;116;p26"/>
          <p:cNvSpPr txBox="1">
            <a:spLocks/>
          </p:cNvSpPr>
          <p:nvPr/>
        </p:nvSpPr>
        <p:spPr>
          <a:xfrm>
            <a:off x="1561223" y="2983140"/>
            <a:ext cx="4570588" cy="7736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00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spcAft>
                <a:spcPts val="2010"/>
              </a:spcAft>
              <a:buClr>
                <a:srgbClr val="F3F3F3"/>
              </a:buClr>
              <a:defRPr/>
            </a:pPr>
            <a:r>
              <a:rPr lang="en-US" sz="3000" i="1" kern="0" noProof="1">
                <a:solidFill>
                  <a:schemeClr val="tx1"/>
                </a:solidFill>
                <a:latin typeface="+mj-lt"/>
              </a:rPr>
              <a:t>Khám phá khả năng của Transformer trong FR</a:t>
            </a:r>
          </a:p>
        </p:txBody>
      </p:sp>
      <p:sp>
        <p:nvSpPr>
          <p:cNvPr id="560" name="Google Shape;117;p26"/>
          <p:cNvSpPr txBox="1">
            <a:spLocks/>
          </p:cNvSpPr>
          <p:nvPr/>
        </p:nvSpPr>
        <p:spPr>
          <a:xfrm>
            <a:off x="7760523" y="2383842"/>
            <a:ext cx="5611659" cy="505800"/>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marR="90454" defTabSz="1148761">
              <a:buClr>
                <a:srgbClr val="F3F3F3"/>
              </a:buClr>
              <a:defRPr/>
            </a:pPr>
            <a:r>
              <a:rPr lang="en-US" sz="3000" kern="0" noProof="1">
                <a:solidFill>
                  <a:schemeClr val="tx1"/>
                </a:solidFill>
                <a:latin typeface="+mj-lt"/>
              </a:rPr>
              <a:t>THỬ NGHIỆM, KẾT QUẢ</a:t>
            </a:r>
          </a:p>
        </p:txBody>
      </p:sp>
      <p:sp>
        <p:nvSpPr>
          <p:cNvPr id="561" name="Google Shape;118;p26"/>
          <p:cNvSpPr txBox="1">
            <a:spLocks/>
          </p:cNvSpPr>
          <p:nvPr/>
        </p:nvSpPr>
        <p:spPr>
          <a:xfrm>
            <a:off x="7760522" y="2960160"/>
            <a:ext cx="5611660" cy="7736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00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spcAft>
                <a:spcPts val="2010"/>
              </a:spcAft>
              <a:buClr>
                <a:srgbClr val="F3F3F3"/>
              </a:buClr>
              <a:defRPr/>
            </a:pPr>
            <a:r>
              <a:rPr lang="en-US" sz="3000" i="1" kern="0" noProof="1">
                <a:solidFill>
                  <a:schemeClr val="tx1"/>
                </a:solidFill>
                <a:latin typeface="+mj-lt"/>
              </a:rPr>
              <a:t>Nhóm tác giả đã sử dụng nhiều bộ dữ liệu khác nhau để đào tạo mô hình, Transformer đã thể hiện được ưu thế với bộ dữ liệu đủ lớn</a:t>
            </a:r>
          </a:p>
        </p:txBody>
      </p:sp>
      <p:sp>
        <p:nvSpPr>
          <p:cNvPr id="562" name="Google Shape;119;p26"/>
          <p:cNvSpPr txBox="1">
            <a:spLocks/>
          </p:cNvSpPr>
          <p:nvPr/>
        </p:nvSpPr>
        <p:spPr>
          <a:xfrm>
            <a:off x="2838332" y="5486400"/>
            <a:ext cx="4466163" cy="505800"/>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defTabSz="1148761">
              <a:buClr>
                <a:srgbClr val="F3F3F3"/>
              </a:buClr>
              <a:defRPr/>
            </a:pPr>
            <a:r>
              <a:rPr lang="en-US" sz="3000" kern="0" noProof="1">
                <a:solidFill>
                  <a:schemeClr val="tx1"/>
                </a:solidFill>
                <a:latin typeface="+mj-lt"/>
              </a:rPr>
              <a:t>PHƯƠNG PHÁP TIẾP CẬN</a:t>
            </a:r>
          </a:p>
        </p:txBody>
      </p:sp>
      <p:sp>
        <p:nvSpPr>
          <p:cNvPr id="563" name="Google Shape;120;p26"/>
          <p:cNvSpPr txBox="1">
            <a:spLocks/>
          </p:cNvSpPr>
          <p:nvPr/>
        </p:nvSpPr>
        <p:spPr>
          <a:xfrm>
            <a:off x="2838330" y="6056331"/>
            <a:ext cx="4987687" cy="7736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15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lnSpc>
                <a:spcPct val="100000"/>
              </a:lnSpc>
              <a:spcAft>
                <a:spcPts val="2010"/>
              </a:spcAft>
              <a:buClr>
                <a:srgbClr val="F3F3F3"/>
              </a:buClr>
              <a:defRPr/>
            </a:pPr>
            <a:r>
              <a:rPr lang="en-US" sz="3000" i="1" kern="0" noProof="1">
                <a:solidFill>
                  <a:schemeClr val="tx1"/>
                </a:solidFill>
                <a:latin typeface="+mj-lt"/>
              </a:rPr>
              <a:t>Nhóm tác giả đã đề xuất ra quy trình tạo token đầu vào, cụ thể là kỹ thuật </a:t>
            </a:r>
            <a:r>
              <a:rPr lang="en-US" sz="3000" kern="0" noProof="1">
                <a:solidFill>
                  <a:schemeClr val="tx1"/>
                </a:solidFill>
                <a:latin typeface="+mj-lt"/>
              </a:rPr>
              <a:t>chồng lấn Patch</a:t>
            </a:r>
          </a:p>
        </p:txBody>
      </p:sp>
      <p:sp>
        <p:nvSpPr>
          <p:cNvPr id="564" name="Google Shape;121;p26"/>
          <p:cNvSpPr txBox="1">
            <a:spLocks/>
          </p:cNvSpPr>
          <p:nvPr/>
        </p:nvSpPr>
        <p:spPr>
          <a:xfrm>
            <a:off x="9999866" y="5783430"/>
            <a:ext cx="3018363" cy="505800"/>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marR="90454" defTabSz="1148761">
              <a:buClr>
                <a:srgbClr val="F3F3F3"/>
              </a:buClr>
              <a:defRPr/>
            </a:pPr>
            <a:r>
              <a:rPr lang="en-US" sz="3000" kern="0" noProof="1">
                <a:solidFill>
                  <a:schemeClr val="tx1"/>
                </a:solidFill>
                <a:latin typeface="+mj-lt"/>
              </a:rPr>
              <a:t>KẾT LUẬN</a:t>
            </a:r>
          </a:p>
        </p:txBody>
      </p:sp>
      <p:sp>
        <p:nvSpPr>
          <p:cNvPr id="565" name="Google Shape;122;p26"/>
          <p:cNvSpPr txBox="1">
            <a:spLocks/>
          </p:cNvSpPr>
          <p:nvPr/>
        </p:nvSpPr>
        <p:spPr>
          <a:xfrm>
            <a:off x="9999866" y="6175800"/>
            <a:ext cx="3944734" cy="7736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15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lnSpc>
                <a:spcPct val="100000"/>
              </a:lnSpc>
              <a:spcAft>
                <a:spcPts val="2010"/>
              </a:spcAft>
              <a:buClr>
                <a:srgbClr val="F3F3F3"/>
              </a:buClr>
              <a:defRPr/>
            </a:pPr>
            <a:r>
              <a:rPr lang="en-US" sz="3000" i="1" kern="0" noProof="1">
                <a:solidFill>
                  <a:schemeClr val="tx1"/>
                </a:solidFill>
                <a:latin typeface="+mj-lt"/>
              </a:rPr>
              <a:t>Khẳng định tính khả thi của Transformer trong FR</a:t>
            </a:r>
          </a:p>
        </p:txBody>
      </p:sp>
      <p:sp>
        <p:nvSpPr>
          <p:cNvPr id="566" name="Google Shape;123;p26"/>
          <p:cNvSpPr txBox="1">
            <a:spLocks/>
          </p:cNvSpPr>
          <p:nvPr/>
        </p:nvSpPr>
        <p:spPr>
          <a:xfrm>
            <a:off x="1600200" y="6019800"/>
            <a:ext cx="970893" cy="528998"/>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600" kern="0" noProof="1">
                <a:solidFill>
                  <a:schemeClr val="accent6">
                    <a:lumMod val="50000"/>
                  </a:schemeClr>
                </a:solidFill>
                <a:latin typeface="+mj-lt"/>
              </a:rPr>
              <a:t>02</a:t>
            </a:r>
          </a:p>
        </p:txBody>
      </p:sp>
      <p:sp>
        <p:nvSpPr>
          <p:cNvPr id="567" name="Google Shape;124;p26"/>
          <p:cNvSpPr txBox="1">
            <a:spLocks/>
          </p:cNvSpPr>
          <p:nvPr/>
        </p:nvSpPr>
        <p:spPr>
          <a:xfrm>
            <a:off x="306573" y="3033028"/>
            <a:ext cx="1065027" cy="624572"/>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600" kern="0" noProof="1">
                <a:solidFill>
                  <a:schemeClr val="accent6">
                    <a:lumMod val="50000"/>
                  </a:schemeClr>
                </a:solidFill>
                <a:latin typeface="+mj-lt"/>
              </a:rPr>
              <a:t>01</a:t>
            </a:r>
          </a:p>
        </p:txBody>
      </p:sp>
      <p:sp>
        <p:nvSpPr>
          <p:cNvPr id="568" name="Google Shape;125;p26"/>
          <p:cNvSpPr txBox="1">
            <a:spLocks/>
          </p:cNvSpPr>
          <p:nvPr/>
        </p:nvSpPr>
        <p:spPr>
          <a:xfrm>
            <a:off x="8718295" y="6543140"/>
            <a:ext cx="1027912" cy="619660"/>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600" kern="0" noProof="1">
                <a:solidFill>
                  <a:schemeClr val="accent6">
                    <a:lumMod val="50000"/>
                  </a:schemeClr>
                </a:solidFill>
                <a:latin typeface="+mj-lt"/>
              </a:rPr>
              <a:t>04</a:t>
            </a:r>
          </a:p>
        </p:txBody>
      </p:sp>
      <p:sp>
        <p:nvSpPr>
          <p:cNvPr id="569" name="Google Shape;126;p26"/>
          <p:cNvSpPr txBox="1">
            <a:spLocks/>
          </p:cNvSpPr>
          <p:nvPr/>
        </p:nvSpPr>
        <p:spPr>
          <a:xfrm>
            <a:off x="6477000" y="3095862"/>
            <a:ext cx="1029864" cy="637938"/>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600" kern="0" noProof="1">
                <a:solidFill>
                  <a:schemeClr val="accent6">
                    <a:lumMod val="50000"/>
                  </a:schemeClr>
                </a:solidFill>
                <a:latin typeface="+mj-lt"/>
              </a:rPr>
              <a:t>03</a:t>
            </a:r>
          </a:p>
        </p:txBody>
      </p:sp>
      <p:cxnSp>
        <p:nvCxnSpPr>
          <p:cNvPr id="570" name="Google Shape;127;p26"/>
          <p:cNvCxnSpPr/>
          <p:nvPr/>
        </p:nvCxnSpPr>
        <p:spPr>
          <a:xfrm>
            <a:off x="2667000" y="5943600"/>
            <a:ext cx="0" cy="756720"/>
          </a:xfrm>
          <a:prstGeom prst="straightConnector1">
            <a:avLst/>
          </a:prstGeom>
          <a:noFill/>
          <a:ln w="19050" cap="flat" cmpd="sng">
            <a:solidFill>
              <a:srgbClr val="F3F3F3"/>
            </a:solidFill>
            <a:prstDash val="solid"/>
            <a:round/>
            <a:headEnd type="oval" w="med" len="med"/>
            <a:tailEnd type="oval" w="med" len="med"/>
          </a:ln>
        </p:spPr>
      </p:cxnSp>
      <p:cxnSp>
        <p:nvCxnSpPr>
          <p:cNvPr id="571" name="Google Shape;128;p26"/>
          <p:cNvCxnSpPr/>
          <p:nvPr/>
        </p:nvCxnSpPr>
        <p:spPr>
          <a:xfrm>
            <a:off x="7605290" y="2971800"/>
            <a:ext cx="0" cy="756720"/>
          </a:xfrm>
          <a:prstGeom prst="straightConnector1">
            <a:avLst/>
          </a:prstGeom>
          <a:noFill/>
          <a:ln w="19050" cap="flat" cmpd="sng">
            <a:solidFill>
              <a:srgbClr val="F3F3F3"/>
            </a:solidFill>
            <a:prstDash val="solid"/>
            <a:round/>
            <a:headEnd type="oval" w="med" len="med"/>
            <a:tailEnd type="oval" w="med" len="med"/>
          </a:ln>
        </p:spPr>
      </p:cxnSp>
      <p:cxnSp>
        <p:nvCxnSpPr>
          <p:cNvPr id="572" name="Google Shape;129;p26"/>
          <p:cNvCxnSpPr/>
          <p:nvPr/>
        </p:nvCxnSpPr>
        <p:spPr>
          <a:xfrm>
            <a:off x="9844631" y="6329880"/>
            <a:ext cx="0" cy="756720"/>
          </a:xfrm>
          <a:prstGeom prst="straightConnector1">
            <a:avLst/>
          </a:prstGeom>
          <a:noFill/>
          <a:ln w="19050" cap="flat" cmpd="sng">
            <a:solidFill>
              <a:srgbClr val="F3F3F3"/>
            </a:solidFill>
            <a:prstDash val="solid"/>
            <a:round/>
            <a:headEnd type="oval" w="med" len="med"/>
            <a:tailEnd type="oval" w="med" len="med"/>
          </a:ln>
        </p:spPr>
      </p:cxnSp>
      <p:cxnSp>
        <p:nvCxnSpPr>
          <p:cNvPr id="573" name="Google Shape;130;p26"/>
          <p:cNvCxnSpPr/>
          <p:nvPr/>
        </p:nvCxnSpPr>
        <p:spPr>
          <a:xfrm>
            <a:off x="1391957" y="2937016"/>
            <a:ext cx="0" cy="756720"/>
          </a:xfrm>
          <a:prstGeom prst="straightConnector1">
            <a:avLst/>
          </a:prstGeom>
          <a:noFill/>
          <a:ln w="19050" cap="flat" cmpd="sng">
            <a:solidFill>
              <a:srgbClr val="F3F3F3"/>
            </a:solidFill>
            <a:prstDash val="solid"/>
            <a:round/>
            <a:headEnd type="oval" w="med" len="med"/>
            <a:tailEnd type="oval" w="med" len="med"/>
          </a:ln>
        </p:spPr>
      </p:cxnSp>
      <p:sp>
        <p:nvSpPr>
          <p:cNvPr id="2" name="Slide Number Placeholder 1"/>
          <p:cNvSpPr>
            <a:spLocks noGrp="1"/>
          </p:cNvSpPr>
          <p:nvPr>
            <p:ph type="sldNum" sz="quarter" idx="12"/>
          </p:nvPr>
        </p:nvSpPr>
        <p:spPr/>
        <p:txBody>
          <a:bodyPr/>
          <a:lstStyle/>
          <a:p>
            <a:fld id="{1793176B-0342-4F3C-8DE7-107A6844DDAC}" type="slidenum">
              <a:rPr lang="en-US" smtClean="0"/>
              <a:pPr/>
              <a:t>26</a:t>
            </a:fld>
            <a:endParaRPr lang="en-US" dirty="0"/>
          </a:p>
        </p:txBody>
      </p:sp>
    </p:spTree>
    <p:extLst>
      <p:ext uri="{BB962C8B-B14F-4D97-AF65-F5344CB8AC3E}">
        <p14:creationId xmlns:p14="http://schemas.microsoft.com/office/powerpoint/2010/main" val="108699744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317186" y="1097280"/>
            <a:ext cx="12094355" cy="6035040"/>
          </a:xfrm>
          <a:prstGeom prst="rect">
            <a:avLst/>
          </a:prstGeom>
          <a:ln>
            <a:noFill/>
          </a:ln>
          <a:effectLst>
            <a:softEdge rad="112500"/>
          </a:effectLst>
        </p:spPr>
      </p:pic>
      <p:sp>
        <p:nvSpPr>
          <p:cNvPr id="5" name="TextBox 4"/>
          <p:cNvSpPr txBox="1"/>
          <p:nvPr/>
        </p:nvSpPr>
        <p:spPr>
          <a:xfrm>
            <a:off x="4856998" y="7498080"/>
            <a:ext cx="5199253" cy="500719"/>
          </a:xfrm>
          <a:prstGeom prst="rect">
            <a:avLst/>
          </a:prstGeom>
          <a:noFill/>
        </p:spPr>
        <p:txBody>
          <a:bodyPr wrap="none" lIns="114876" tIns="57438" rIns="114876" bIns="57438" rtlCol="0">
            <a:spAutoFit/>
          </a:bodyPr>
          <a:lstStyle/>
          <a:p>
            <a:r>
              <a:rPr lang="en-US" b="1" noProof="1">
                <a:latin typeface="+mj-lt"/>
              </a:rPr>
              <a:t>Sơ đồ mô tả kỹ thuật chồng lấn patch</a:t>
            </a:r>
          </a:p>
        </p:txBody>
      </p:sp>
      <p:sp>
        <p:nvSpPr>
          <p:cNvPr id="2" name="Slide Number Placeholder 1"/>
          <p:cNvSpPr>
            <a:spLocks noGrp="1"/>
          </p:cNvSpPr>
          <p:nvPr>
            <p:ph type="sldNum" sz="quarter" idx="12"/>
          </p:nvPr>
        </p:nvSpPr>
        <p:spPr/>
        <p:txBody>
          <a:bodyPr/>
          <a:lstStyle/>
          <a:p>
            <a:fld id="{1793176B-0342-4F3C-8DE7-107A6844DDAC}" type="slidenum">
              <a:rPr lang="en-US" smtClean="0"/>
              <a:pPr/>
              <a:t>27</a:t>
            </a:fld>
            <a:endParaRPr lang="en-US" dirty="0"/>
          </a:p>
        </p:txBody>
      </p:sp>
    </p:spTree>
    <p:extLst>
      <p:ext uri="{BB962C8B-B14F-4D97-AF65-F5344CB8AC3E}">
        <p14:creationId xmlns:p14="http://schemas.microsoft.com/office/powerpoint/2010/main" val="48234338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09600" y="1434966"/>
            <a:ext cx="13214886" cy="5852160"/>
          </a:xfrm>
          <a:prstGeom prst="rect">
            <a:avLst/>
          </a:prstGeom>
          <a:ln>
            <a:noFill/>
          </a:ln>
          <a:effectLst>
            <a:softEdge rad="112500"/>
          </a:effectLst>
        </p:spPr>
      </p:pic>
      <p:sp>
        <p:nvSpPr>
          <p:cNvPr id="2" name="Slide Number Placeholder 1"/>
          <p:cNvSpPr>
            <a:spLocks noGrp="1"/>
          </p:cNvSpPr>
          <p:nvPr>
            <p:ph type="sldNum" sz="quarter" idx="12"/>
          </p:nvPr>
        </p:nvSpPr>
        <p:spPr/>
        <p:txBody>
          <a:bodyPr/>
          <a:lstStyle/>
          <a:p>
            <a:fld id="{1793176B-0342-4F3C-8DE7-107A6844DDAC}" type="slidenum">
              <a:rPr lang="en-US" smtClean="0"/>
              <a:pPr/>
              <a:t>28</a:t>
            </a:fld>
            <a:endParaRPr lang="en-US" dirty="0"/>
          </a:p>
        </p:txBody>
      </p:sp>
    </p:spTree>
    <p:extLst>
      <p:ext uri="{BB962C8B-B14F-4D97-AF65-F5344CB8AC3E}">
        <p14:creationId xmlns:p14="http://schemas.microsoft.com/office/powerpoint/2010/main" val="403631712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Google Shape;1602;p42"/>
          <p:cNvSpPr txBox="1">
            <a:spLocks noGrp="1"/>
          </p:cNvSpPr>
          <p:nvPr/>
        </p:nvSpPr>
        <p:spPr>
          <a:xfrm>
            <a:off x="-944360" y="91440"/>
            <a:ext cx="12585995" cy="10058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lvl="0">
              <a:buClr>
                <a:srgbClr val="F3F3F3"/>
              </a:buClr>
              <a:defRPr/>
            </a:pPr>
            <a:r>
              <a:rPr lang="en-US" sz="4500" dirty="0">
                <a:solidFill>
                  <a:schemeClr val="tx1"/>
                </a:solidFill>
                <a:latin typeface="+mj-lt"/>
              </a:rPr>
              <a:t>4.2. Part-based Face Recognition with </a:t>
            </a:r>
          </a:p>
          <a:p>
            <a:pPr lvl="0">
              <a:buClr>
                <a:srgbClr val="F3F3F3"/>
              </a:buClr>
              <a:defRPr/>
            </a:pPr>
            <a:r>
              <a:rPr lang="en-US" sz="4500" dirty="0">
                <a:solidFill>
                  <a:schemeClr val="tx1"/>
                </a:solidFill>
                <a:latin typeface="+mj-lt"/>
              </a:rPr>
              <a:t>Vision Transformers</a:t>
            </a:r>
          </a:p>
          <a:p>
            <a:pPr lvl="0">
              <a:buClr>
                <a:srgbClr val="F3F3F3"/>
              </a:buClr>
              <a:defRPr/>
            </a:pPr>
            <a:r>
              <a:rPr lang="en-US" sz="2500" b="0" dirty="0">
                <a:solidFill>
                  <a:schemeClr val="tx1"/>
                </a:solidFill>
                <a:latin typeface="+mj-lt"/>
              </a:rPr>
              <a:t>(</a:t>
            </a:r>
            <a:r>
              <a:rPr lang="en-US" sz="2500" b="0" dirty="0" err="1">
                <a:solidFill>
                  <a:schemeClr val="tx1"/>
                </a:solidFill>
              </a:rPr>
              <a:t>Zhonglin</a:t>
            </a:r>
            <a:r>
              <a:rPr lang="en-US" sz="2500" b="0" dirty="0">
                <a:solidFill>
                  <a:schemeClr val="tx1"/>
                </a:solidFill>
              </a:rPr>
              <a:t> Sun</a:t>
            </a:r>
            <a:r>
              <a:rPr lang="en-US" sz="2500" b="0" dirty="0">
                <a:solidFill>
                  <a:schemeClr val="tx1"/>
                </a:solidFill>
                <a:latin typeface="+mj-lt"/>
              </a:rPr>
              <a:t>)</a:t>
            </a:r>
          </a:p>
          <a:p>
            <a:pPr lvl="0">
              <a:buClr>
                <a:srgbClr val="F3F3F3"/>
              </a:buClr>
              <a:defRPr/>
            </a:pPr>
            <a:endParaRPr lang="en-US" sz="4500" dirty="0">
              <a:solidFill>
                <a:schemeClr val="tx1"/>
              </a:solidFill>
              <a:latin typeface="+mj-lt"/>
            </a:endParaRPr>
          </a:p>
        </p:txBody>
      </p:sp>
      <p:sp>
        <p:nvSpPr>
          <p:cNvPr id="6" name="TextBox 5"/>
          <p:cNvSpPr txBox="1"/>
          <p:nvPr/>
        </p:nvSpPr>
        <p:spPr>
          <a:xfrm>
            <a:off x="244364" y="2560320"/>
            <a:ext cx="4470335" cy="593052"/>
          </a:xfrm>
          <a:prstGeom prst="rect">
            <a:avLst/>
          </a:prstGeom>
          <a:noFill/>
        </p:spPr>
        <p:txBody>
          <a:bodyPr wrap="none" lIns="114876" tIns="57438" rIns="114876" bIns="57438" rtlCol="0">
            <a:spAutoFit/>
          </a:bodyPr>
          <a:lstStyle/>
          <a:p>
            <a:r>
              <a:rPr lang="en-US" sz="3100" b="1" dirty="0" err="1">
                <a:latin typeface="Ca]"/>
              </a:rPr>
              <a:t>Nhận</a:t>
            </a:r>
            <a:r>
              <a:rPr lang="en-US" sz="3100" b="1" dirty="0">
                <a:latin typeface="Ca]"/>
              </a:rPr>
              <a:t> </a:t>
            </a:r>
            <a:r>
              <a:rPr lang="en-US" sz="3100" b="1" dirty="0" err="1">
                <a:latin typeface="Ca]"/>
              </a:rPr>
              <a:t>định</a:t>
            </a:r>
            <a:r>
              <a:rPr lang="en-US" sz="3100" b="1" dirty="0">
                <a:latin typeface="Ca]"/>
              </a:rPr>
              <a:t> </a:t>
            </a:r>
            <a:r>
              <a:rPr lang="en-US" sz="3100" b="1" dirty="0" err="1">
                <a:latin typeface="Ca]"/>
              </a:rPr>
              <a:t>của</a:t>
            </a:r>
            <a:r>
              <a:rPr lang="en-US" sz="3100" b="1" dirty="0">
                <a:latin typeface="Ca]"/>
              </a:rPr>
              <a:t> </a:t>
            </a:r>
            <a:r>
              <a:rPr lang="en-US" sz="3100" b="1" dirty="0" err="1">
                <a:latin typeface="Ca]"/>
              </a:rPr>
              <a:t>tác</a:t>
            </a:r>
            <a:r>
              <a:rPr lang="en-US" sz="3100" b="1" dirty="0">
                <a:latin typeface="Ca]"/>
              </a:rPr>
              <a:t> </a:t>
            </a:r>
            <a:r>
              <a:rPr lang="en-US" sz="3100" b="1" dirty="0" err="1">
                <a:latin typeface="Ca]"/>
              </a:rPr>
              <a:t>giả</a:t>
            </a:r>
            <a:r>
              <a:rPr lang="en-US" sz="3100" b="1" dirty="0">
                <a:latin typeface="Ca]"/>
              </a:rPr>
              <a:t>:</a:t>
            </a:r>
          </a:p>
        </p:txBody>
      </p:sp>
      <p:sp>
        <p:nvSpPr>
          <p:cNvPr id="25" name="Google Shape;115;p26"/>
          <p:cNvSpPr txBox="1">
            <a:spLocks noGrp="1"/>
          </p:cNvSpPr>
          <p:nvPr>
            <p:ph type="title" idx="4294967295"/>
          </p:nvPr>
        </p:nvSpPr>
        <p:spPr>
          <a:xfrm>
            <a:off x="8647824" y="3657600"/>
            <a:ext cx="4763376" cy="505800"/>
          </a:xfrm>
          <a:prstGeom prst="rect">
            <a:avLst/>
          </a:prstGeom>
        </p:spPr>
        <p:txBody>
          <a:bodyPr spcFirstLastPara="1" wrap="square" lIns="114857" tIns="114857" rIns="114857" bIns="114857" anchor="ctr" anchorCtr="0">
            <a:noAutofit/>
          </a:bodyPr>
          <a:lstStyle/>
          <a:p>
            <a:pPr marR="90454" algn="l">
              <a:defRPr/>
            </a:pPr>
            <a:r>
              <a:rPr lang="en-US" sz="3000" b="1" kern="0" dirty="0">
                <a:sym typeface="Rajdhani"/>
              </a:rPr>
              <a:t>XỬ LÝ KHUÔN MẶT MỘT CÁCH TOÀN DIỆN</a:t>
            </a:r>
          </a:p>
        </p:txBody>
      </p:sp>
      <p:sp>
        <p:nvSpPr>
          <p:cNvPr id="26" name="Google Shape;116;p26"/>
          <p:cNvSpPr txBox="1">
            <a:spLocks/>
          </p:cNvSpPr>
          <p:nvPr/>
        </p:nvSpPr>
        <p:spPr>
          <a:xfrm>
            <a:off x="8647823" y="4304160"/>
            <a:ext cx="5144377" cy="7736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00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spcAft>
                <a:spcPts val="2010"/>
              </a:spcAft>
              <a:buClr>
                <a:srgbClr val="F3F3F3"/>
              </a:buClr>
              <a:defRPr/>
            </a:pPr>
            <a:r>
              <a:rPr lang="en-US" sz="3000" i="1" kern="0" dirty="0" err="1">
                <a:solidFill>
                  <a:schemeClr val="tx1"/>
                </a:solidFill>
                <a:latin typeface="+mj-lt"/>
              </a:rPr>
              <a:t>Các</a:t>
            </a:r>
            <a:r>
              <a:rPr lang="en-US" sz="3000" i="1" kern="0" dirty="0">
                <a:solidFill>
                  <a:schemeClr val="tx1"/>
                </a:solidFill>
                <a:latin typeface="+mj-lt"/>
              </a:rPr>
              <a:t> </a:t>
            </a:r>
            <a:r>
              <a:rPr lang="en-US" sz="3000" i="1" kern="0" dirty="0" err="1">
                <a:solidFill>
                  <a:schemeClr val="tx1"/>
                </a:solidFill>
                <a:latin typeface="+mj-lt"/>
              </a:rPr>
              <a:t>phương</a:t>
            </a:r>
            <a:r>
              <a:rPr lang="en-US" sz="3000" i="1" kern="0" dirty="0">
                <a:solidFill>
                  <a:schemeClr val="tx1"/>
                </a:solidFill>
                <a:latin typeface="+mj-lt"/>
              </a:rPr>
              <a:t> </a:t>
            </a:r>
            <a:r>
              <a:rPr lang="en-US" sz="3000" i="1" kern="0" dirty="0" err="1">
                <a:solidFill>
                  <a:schemeClr val="tx1"/>
                </a:solidFill>
                <a:latin typeface="+mj-lt"/>
              </a:rPr>
              <a:t>pháp</a:t>
            </a:r>
            <a:r>
              <a:rPr lang="en-US" sz="3000" i="1" kern="0" dirty="0">
                <a:solidFill>
                  <a:schemeClr val="tx1"/>
                </a:solidFill>
                <a:latin typeface="+mj-lt"/>
              </a:rPr>
              <a:t> </a:t>
            </a:r>
            <a:r>
              <a:rPr lang="en-US" sz="3000" i="1" kern="0" dirty="0" err="1">
                <a:solidFill>
                  <a:schemeClr val="tx1"/>
                </a:solidFill>
                <a:latin typeface="+mj-lt"/>
              </a:rPr>
              <a:t>hiện</a:t>
            </a:r>
            <a:r>
              <a:rPr lang="en-US" sz="3000" i="1" kern="0" dirty="0">
                <a:solidFill>
                  <a:schemeClr val="tx1"/>
                </a:solidFill>
                <a:latin typeface="+mj-lt"/>
              </a:rPr>
              <a:t> </a:t>
            </a:r>
            <a:r>
              <a:rPr lang="en-US" sz="3000" i="1" kern="0" dirty="0" err="1">
                <a:solidFill>
                  <a:schemeClr val="tx1"/>
                </a:solidFill>
                <a:latin typeface="+mj-lt"/>
              </a:rPr>
              <a:t>tại</a:t>
            </a:r>
            <a:r>
              <a:rPr lang="en-US" sz="3000" i="1" kern="0" dirty="0">
                <a:solidFill>
                  <a:schemeClr val="tx1"/>
                </a:solidFill>
                <a:latin typeface="+mj-lt"/>
              </a:rPr>
              <a:t> </a:t>
            </a:r>
            <a:r>
              <a:rPr lang="en-US" sz="3000" i="1" kern="0" dirty="0" err="1">
                <a:solidFill>
                  <a:schemeClr val="tx1"/>
                </a:solidFill>
                <a:latin typeface="+mj-lt"/>
              </a:rPr>
              <a:t>xử</a:t>
            </a:r>
            <a:r>
              <a:rPr lang="en-US" sz="3000" i="1" kern="0" dirty="0">
                <a:solidFill>
                  <a:schemeClr val="tx1"/>
                </a:solidFill>
                <a:latin typeface="+mj-lt"/>
              </a:rPr>
              <a:t> </a:t>
            </a:r>
            <a:r>
              <a:rPr lang="en-US" sz="3000" i="1" kern="0" dirty="0" err="1">
                <a:solidFill>
                  <a:schemeClr val="tx1"/>
                </a:solidFill>
                <a:latin typeface="+mj-lt"/>
              </a:rPr>
              <a:t>lý</a:t>
            </a:r>
            <a:r>
              <a:rPr lang="en-US" sz="3000" i="1" kern="0" dirty="0">
                <a:solidFill>
                  <a:schemeClr val="tx1"/>
                </a:solidFill>
                <a:latin typeface="+mj-lt"/>
              </a:rPr>
              <a:t> </a:t>
            </a:r>
            <a:r>
              <a:rPr lang="en-US" sz="3000" i="1" kern="0" dirty="0" err="1">
                <a:solidFill>
                  <a:schemeClr val="tx1"/>
                </a:solidFill>
                <a:latin typeface="+mj-lt"/>
              </a:rPr>
              <a:t>khuôn</a:t>
            </a:r>
            <a:r>
              <a:rPr lang="en-US" sz="3000" i="1" kern="0" dirty="0">
                <a:solidFill>
                  <a:schemeClr val="tx1"/>
                </a:solidFill>
                <a:latin typeface="+mj-lt"/>
              </a:rPr>
              <a:t> </a:t>
            </a:r>
            <a:r>
              <a:rPr lang="en-US" sz="3000" i="1" kern="0" dirty="0" err="1">
                <a:solidFill>
                  <a:schemeClr val="tx1"/>
                </a:solidFill>
                <a:latin typeface="+mj-lt"/>
              </a:rPr>
              <a:t>mặt</a:t>
            </a:r>
            <a:r>
              <a:rPr lang="en-US" sz="3000" i="1" kern="0" dirty="0">
                <a:solidFill>
                  <a:schemeClr val="tx1"/>
                </a:solidFill>
                <a:latin typeface="+mj-lt"/>
              </a:rPr>
              <a:t> </a:t>
            </a:r>
            <a:r>
              <a:rPr lang="en-US" sz="3000" i="1" kern="0" dirty="0" err="1">
                <a:solidFill>
                  <a:schemeClr val="tx1"/>
                </a:solidFill>
                <a:latin typeface="+mj-lt"/>
              </a:rPr>
              <a:t>toàn</a:t>
            </a:r>
            <a:r>
              <a:rPr lang="en-US" sz="3000" i="1" kern="0" dirty="0">
                <a:solidFill>
                  <a:schemeClr val="tx1"/>
                </a:solidFill>
                <a:latin typeface="+mj-lt"/>
              </a:rPr>
              <a:t> </a:t>
            </a:r>
            <a:r>
              <a:rPr lang="en-US" sz="3000" i="1" kern="0" dirty="0" err="1">
                <a:solidFill>
                  <a:schemeClr val="tx1"/>
                </a:solidFill>
                <a:latin typeface="+mj-lt"/>
              </a:rPr>
              <a:t>diện</a:t>
            </a:r>
            <a:r>
              <a:rPr lang="en-US" sz="3000" i="1" kern="0" dirty="0">
                <a:solidFill>
                  <a:schemeClr val="tx1"/>
                </a:solidFill>
                <a:latin typeface="+mj-lt"/>
              </a:rPr>
              <a:t> </a:t>
            </a:r>
            <a:r>
              <a:rPr lang="en-US" sz="3000" i="1" kern="0" dirty="0" err="1">
                <a:solidFill>
                  <a:schemeClr val="tx1"/>
                </a:solidFill>
                <a:latin typeface="+mj-lt"/>
              </a:rPr>
              <a:t>bằng</a:t>
            </a:r>
            <a:r>
              <a:rPr lang="en-US" sz="3000" i="1" kern="0" dirty="0">
                <a:solidFill>
                  <a:schemeClr val="tx1"/>
                </a:solidFill>
                <a:latin typeface="+mj-lt"/>
              </a:rPr>
              <a:t> </a:t>
            </a:r>
            <a:r>
              <a:rPr lang="en-US" sz="3000" i="1" kern="0" dirty="0" err="1">
                <a:solidFill>
                  <a:schemeClr val="tx1"/>
                </a:solidFill>
                <a:latin typeface="+mj-lt"/>
              </a:rPr>
              <a:t>các</a:t>
            </a:r>
            <a:r>
              <a:rPr lang="en-US" sz="3000" i="1" kern="0" dirty="0">
                <a:solidFill>
                  <a:schemeClr val="tx1"/>
                </a:solidFill>
                <a:latin typeface="+mj-lt"/>
              </a:rPr>
              <a:t> </a:t>
            </a:r>
            <a:r>
              <a:rPr lang="en-US" sz="3000" i="1" kern="0" dirty="0" err="1">
                <a:solidFill>
                  <a:schemeClr val="tx1"/>
                </a:solidFill>
                <a:latin typeface="+mj-lt"/>
              </a:rPr>
              <a:t>lớp</a:t>
            </a:r>
            <a:r>
              <a:rPr lang="en-US" sz="3000" i="1" kern="0" dirty="0">
                <a:solidFill>
                  <a:schemeClr val="tx1"/>
                </a:solidFill>
                <a:latin typeface="+mj-lt"/>
              </a:rPr>
              <a:t> </a:t>
            </a:r>
            <a:r>
              <a:rPr lang="en-US" sz="3000" i="1" kern="0" dirty="0" err="1">
                <a:solidFill>
                  <a:schemeClr val="tx1"/>
                </a:solidFill>
                <a:latin typeface="+mj-lt"/>
              </a:rPr>
              <a:t>tích</a:t>
            </a:r>
            <a:r>
              <a:rPr lang="en-US" sz="3000" i="1" kern="0" dirty="0">
                <a:solidFill>
                  <a:schemeClr val="tx1"/>
                </a:solidFill>
                <a:latin typeface="+mj-lt"/>
              </a:rPr>
              <a:t> </a:t>
            </a:r>
            <a:r>
              <a:rPr lang="en-US" sz="3000" i="1" kern="0" dirty="0" err="1">
                <a:solidFill>
                  <a:schemeClr val="tx1"/>
                </a:solidFill>
                <a:latin typeface="+mj-lt"/>
              </a:rPr>
              <a:t>chập</a:t>
            </a:r>
            <a:endParaRPr lang="en-US" sz="3000" i="1" kern="0" dirty="0">
              <a:solidFill>
                <a:schemeClr val="tx1"/>
              </a:solidFill>
              <a:latin typeface="+mj-lt"/>
            </a:endParaRPr>
          </a:p>
        </p:txBody>
      </p:sp>
      <p:sp>
        <p:nvSpPr>
          <p:cNvPr id="27" name="Google Shape;117;p26"/>
          <p:cNvSpPr txBox="1">
            <a:spLocks/>
          </p:cNvSpPr>
          <p:nvPr/>
        </p:nvSpPr>
        <p:spPr>
          <a:xfrm>
            <a:off x="2770341" y="4050960"/>
            <a:ext cx="3706659" cy="505800"/>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marR="90454" defTabSz="1148761">
              <a:buClr>
                <a:srgbClr val="F3F3F3"/>
              </a:buClr>
              <a:defRPr/>
            </a:pPr>
            <a:r>
              <a:rPr lang="en-US" sz="3000" kern="0" dirty="0">
                <a:solidFill>
                  <a:schemeClr val="tx1"/>
                </a:solidFill>
                <a:latin typeface="+mj-lt"/>
              </a:rPr>
              <a:t>SỰ XUẤT HIỆN CỦA </a:t>
            </a:r>
            <a:r>
              <a:rPr lang="en-US" sz="3000" kern="0" dirty="0" err="1">
                <a:solidFill>
                  <a:schemeClr val="tx1"/>
                </a:solidFill>
                <a:latin typeface="+mj-lt"/>
              </a:rPr>
              <a:t>ViT</a:t>
            </a:r>
            <a:r>
              <a:rPr lang="en-US" sz="3000" kern="0" dirty="0">
                <a:solidFill>
                  <a:schemeClr val="tx1"/>
                </a:solidFill>
                <a:latin typeface="+mj-lt"/>
              </a:rPr>
              <a:t> MANG LẠI HIỆU QUẢ ẤN TƯỢNG</a:t>
            </a:r>
          </a:p>
        </p:txBody>
      </p:sp>
      <p:sp>
        <p:nvSpPr>
          <p:cNvPr id="28" name="Google Shape;118;p26"/>
          <p:cNvSpPr txBox="1">
            <a:spLocks/>
          </p:cNvSpPr>
          <p:nvPr/>
        </p:nvSpPr>
        <p:spPr>
          <a:xfrm>
            <a:off x="2770341" y="4764840"/>
            <a:ext cx="3018363" cy="34056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00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spcAft>
                <a:spcPts val="2010"/>
              </a:spcAft>
              <a:buClr>
                <a:srgbClr val="F3F3F3"/>
              </a:buClr>
              <a:defRPr/>
            </a:pPr>
            <a:endParaRPr lang="en-US" sz="3000" i="1" kern="0" dirty="0">
              <a:solidFill>
                <a:schemeClr val="tx1"/>
              </a:solidFill>
              <a:latin typeface="+mj-lt"/>
            </a:endParaRPr>
          </a:p>
        </p:txBody>
      </p:sp>
      <p:sp>
        <p:nvSpPr>
          <p:cNvPr id="29" name="Google Shape;124;p26"/>
          <p:cNvSpPr txBox="1">
            <a:spLocks/>
          </p:cNvSpPr>
          <p:nvPr/>
        </p:nvSpPr>
        <p:spPr>
          <a:xfrm>
            <a:off x="7315200" y="3904586"/>
            <a:ext cx="1065027" cy="624572"/>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000" kern="0" dirty="0">
                <a:solidFill>
                  <a:schemeClr val="accent6">
                    <a:lumMod val="50000"/>
                  </a:schemeClr>
                </a:solidFill>
                <a:latin typeface="+mj-lt"/>
              </a:rPr>
              <a:t>02</a:t>
            </a:r>
          </a:p>
        </p:txBody>
      </p:sp>
      <p:sp>
        <p:nvSpPr>
          <p:cNvPr id="30" name="Google Shape;126;p26"/>
          <p:cNvSpPr txBox="1">
            <a:spLocks/>
          </p:cNvSpPr>
          <p:nvPr/>
        </p:nvSpPr>
        <p:spPr>
          <a:xfrm>
            <a:off x="1470051" y="4050540"/>
            <a:ext cx="1029864" cy="637938"/>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000" kern="0" dirty="0">
                <a:solidFill>
                  <a:schemeClr val="accent6">
                    <a:lumMod val="50000"/>
                  </a:schemeClr>
                </a:solidFill>
                <a:latin typeface="+mj-lt"/>
              </a:rPr>
              <a:t>01</a:t>
            </a:r>
          </a:p>
        </p:txBody>
      </p:sp>
      <p:cxnSp>
        <p:nvCxnSpPr>
          <p:cNvPr id="31" name="Google Shape;128;p26"/>
          <p:cNvCxnSpPr/>
          <p:nvPr/>
        </p:nvCxnSpPr>
        <p:spPr>
          <a:xfrm>
            <a:off x="2615108" y="3931758"/>
            <a:ext cx="0" cy="756720"/>
          </a:xfrm>
          <a:prstGeom prst="straightConnector1">
            <a:avLst/>
          </a:prstGeom>
          <a:noFill/>
          <a:ln w="19050" cap="flat" cmpd="sng">
            <a:solidFill>
              <a:srgbClr val="F3F3F3"/>
            </a:solidFill>
            <a:prstDash val="solid"/>
            <a:round/>
            <a:headEnd type="oval" w="med" len="med"/>
            <a:tailEnd type="oval" w="med" len="med"/>
          </a:ln>
        </p:spPr>
      </p:cxnSp>
      <p:cxnSp>
        <p:nvCxnSpPr>
          <p:cNvPr id="32" name="Google Shape;130;p26"/>
          <p:cNvCxnSpPr/>
          <p:nvPr/>
        </p:nvCxnSpPr>
        <p:spPr>
          <a:xfrm>
            <a:off x="8478557" y="3797640"/>
            <a:ext cx="0" cy="756720"/>
          </a:xfrm>
          <a:prstGeom prst="straightConnector1">
            <a:avLst/>
          </a:prstGeom>
          <a:noFill/>
          <a:ln w="19050" cap="flat" cmpd="sng">
            <a:solidFill>
              <a:srgbClr val="F3F3F3"/>
            </a:solidFill>
            <a:prstDash val="solid"/>
            <a:round/>
            <a:headEnd type="oval" w="med" len="med"/>
            <a:tailEnd type="oval" w="med" len="med"/>
          </a:ln>
        </p:spPr>
      </p:cxnSp>
      <p:sp>
        <p:nvSpPr>
          <p:cNvPr id="8" name="TextBox 7"/>
          <p:cNvSpPr txBox="1"/>
          <p:nvPr/>
        </p:nvSpPr>
        <p:spPr>
          <a:xfrm>
            <a:off x="4714699" y="6646831"/>
            <a:ext cx="9778451" cy="1070105"/>
          </a:xfrm>
          <a:prstGeom prst="rect">
            <a:avLst/>
          </a:prstGeom>
          <a:noFill/>
        </p:spPr>
        <p:txBody>
          <a:bodyPr wrap="square" lIns="114876" tIns="57438" rIns="114876" bIns="57438" rtlCol="0">
            <a:spAutoFit/>
          </a:bodyPr>
          <a:lstStyle/>
          <a:p>
            <a:r>
              <a:rPr lang="en-US" sz="3000" i="1" dirty="0" err="1">
                <a:solidFill>
                  <a:schemeClr val="accent2">
                    <a:lumMod val="50000"/>
                  </a:schemeClr>
                </a:solidFill>
                <a:latin typeface="Bahnschrift Condensed" pitchFamily="34" charset="0"/>
              </a:rPr>
              <a:t>Tác</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giả</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cho</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rằng</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Xử</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lý</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khuôn</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mặt</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theo</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một</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cấu</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trúc</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nhiều</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phần</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Mắt</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mũi</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miệng</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có</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thể</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mang</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lại</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hiệu</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quả</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cao</a:t>
            </a:r>
            <a:r>
              <a:rPr lang="en-US" sz="3000" i="1" dirty="0">
                <a:solidFill>
                  <a:schemeClr val="accent2">
                    <a:lumMod val="50000"/>
                  </a:schemeClr>
                </a:solidFill>
                <a:latin typeface="Bahnschrift Condensed" pitchFamily="34" charset="0"/>
              </a:rPr>
              <a:t> </a:t>
            </a:r>
            <a:r>
              <a:rPr lang="en-US" sz="3000" i="1" dirty="0" err="1">
                <a:solidFill>
                  <a:schemeClr val="accent2">
                    <a:lumMod val="50000"/>
                  </a:schemeClr>
                </a:solidFill>
                <a:latin typeface="Bahnschrift Condensed" pitchFamily="34" charset="0"/>
              </a:rPr>
              <a:t>hơn</a:t>
            </a:r>
            <a:r>
              <a:rPr lang="en-US" sz="3000" i="1" dirty="0">
                <a:solidFill>
                  <a:schemeClr val="accent2">
                    <a:lumMod val="50000"/>
                  </a:schemeClr>
                </a:solidFill>
                <a:latin typeface="Bahnschrift Condensed" pitchFamily="34" charset="0"/>
              </a:rPr>
              <a:t>”</a:t>
            </a:r>
          </a:p>
        </p:txBody>
      </p:sp>
      <p:sp>
        <p:nvSpPr>
          <p:cNvPr id="2" name="Slide Number Placeholder 1"/>
          <p:cNvSpPr>
            <a:spLocks noGrp="1"/>
          </p:cNvSpPr>
          <p:nvPr>
            <p:ph type="sldNum" sz="quarter" idx="12"/>
          </p:nvPr>
        </p:nvSpPr>
        <p:spPr/>
        <p:txBody>
          <a:bodyPr/>
          <a:lstStyle/>
          <a:p>
            <a:fld id="{1793176B-0342-4F3C-8DE7-107A6844DDAC}" type="slidenum">
              <a:rPr lang="en-US" smtClean="0"/>
              <a:pPr/>
              <a:t>29</a:t>
            </a:fld>
            <a:endParaRPr lang="en-US" dirty="0"/>
          </a:p>
        </p:txBody>
      </p:sp>
    </p:spTree>
    <p:extLst>
      <p:ext uri="{BB962C8B-B14F-4D97-AF65-F5344CB8AC3E}">
        <p14:creationId xmlns:p14="http://schemas.microsoft.com/office/powerpoint/2010/main" val="12476124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1" name="Google Shape;567;p38"/>
          <p:cNvSpPr/>
          <p:nvPr/>
        </p:nvSpPr>
        <p:spPr>
          <a:xfrm>
            <a:off x="-1447800" y="3308828"/>
            <a:ext cx="18211800" cy="206070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130582" tIns="65273" rIns="130582" bIns="6527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2500">
              <a:latin typeface="Calibri"/>
              <a:ea typeface="Calibri"/>
              <a:cs typeface="Calibri"/>
              <a:sym typeface="Calibri"/>
            </a:endParaRPr>
          </a:p>
        </p:txBody>
      </p:sp>
      <p:sp>
        <p:nvSpPr>
          <p:cNvPr id="12" name="Google Shape;568;p38"/>
          <p:cNvSpPr/>
          <p:nvPr/>
        </p:nvSpPr>
        <p:spPr>
          <a:xfrm>
            <a:off x="-1447800" y="3308828"/>
            <a:ext cx="18211800" cy="206070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130582" tIns="65273" rIns="130582" bIns="6527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2500">
              <a:solidFill>
                <a:schemeClr val="lt1"/>
              </a:solidFill>
              <a:latin typeface="Calibri"/>
              <a:ea typeface="Calibri"/>
              <a:cs typeface="Calibri"/>
              <a:sym typeface="Calibri"/>
            </a:endParaRPr>
          </a:p>
        </p:txBody>
      </p:sp>
      <p:grpSp>
        <p:nvGrpSpPr>
          <p:cNvPr id="13" name="Google Shape;569;p38"/>
          <p:cNvGrpSpPr/>
          <p:nvPr/>
        </p:nvGrpSpPr>
        <p:grpSpPr>
          <a:xfrm>
            <a:off x="2344927" y="2194565"/>
            <a:ext cx="742166" cy="723087"/>
            <a:chOff x="1855667" y="1772729"/>
            <a:chExt cx="334744" cy="334744"/>
          </a:xfrm>
        </p:grpSpPr>
        <p:sp>
          <p:nvSpPr>
            <p:cNvPr id="35" name="Google Shape;570;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36" name="Google Shape;571;p38"/>
            <p:cNvSpPr/>
            <p:nvPr/>
          </p:nvSpPr>
          <p:spPr>
            <a:xfrm>
              <a:off x="195770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800" dirty="0">
                <a:solidFill>
                  <a:schemeClr val="dk1"/>
                </a:solidFill>
                <a:latin typeface="Barlow Light"/>
                <a:ea typeface="Barlow Light"/>
                <a:cs typeface="Barlow Light"/>
                <a:sym typeface="Barlow Light"/>
              </a:endParaRPr>
            </a:p>
          </p:txBody>
        </p:sp>
      </p:grpSp>
      <p:grpSp>
        <p:nvGrpSpPr>
          <p:cNvPr id="14" name="Google Shape;572;p38"/>
          <p:cNvGrpSpPr/>
          <p:nvPr/>
        </p:nvGrpSpPr>
        <p:grpSpPr>
          <a:xfrm>
            <a:off x="6322505" y="2194565"/>
            <a:ext cx="742166" cy="723087"/>
            <a:chOff x="3883742" y="1772729"/>
            <a:chExt cx="334744" cy="334744"/>
          </a:xfrm>
        </p:grpSpPr>
        <p:sp>
          <p:nvSpPr>
            <p:cNvPr id="33" name="Google Shape;573;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34" name="Google Shape;574;p38"/>
            <p:cNvSpPr/>
            <p:nvPr/>
          </p:nvSpPr>
          <p:spPr>
            <a:xfrm>
              <a:off x="3985777"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800" dirty="0">
                <a:solidFill>
                  <a:schemeClr val="dk1"/>
                </a:solidFill>
                <a:latin typeface="Barlow Light"/>
                <a:ea typeface="Barlow Light"/>
                <a:cs typeface="Barlow Light"/>
                <a:sym typeface="Barlow Light"/>
              </a:endParaRPr>
            </a:p>
          </p:txBody>
        </p:sp>
      </p:grpSp>
      <p:grpSp>
        <p:nvGrpSpPr>
          <p:cNvPr id="15" name="Google Shape;575;p38"/>
          <p:cNvGrpSpPr/>
          <p:nvPr/>
        </p:nvGrpSpPr>
        <p:grpSpPr>
          <a:xfrm>
            <a:off x="10448019" y="2180411"/>
            <a:ext cx="742166" cy="723087"/>
            <a:chOff x="5911817" y="1772729"/>
            <a:chExt cx="334744" cy="334744"/>
          </a:xfrm>
        </p:grpSpPr>
        <p:sp>
          <p:nvSpPr>
            <p:cNvPr id="31" name="Google Shape;576;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32" name="Google Shape;577;p38"/>
            <p:cNvSpPr/>
            <p:nvPr/>
          </p:nvSpPr>
          <p:spPr>
            <a:xfrm>
              <a:off x="601385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800" dirty="0">
                <a:solidFill>
                  <a:schemeClr val="dk1"/>
                </a:solidFill>
                <a:latin typeface="Barlow Light"/>
                <a:ea typeface="Barlow Light"/>
                <a:cs typeface="Barlow Light"/>
                <a:sym typeface="Barlow Light"/>
              </a:endParaRPr>
            </a:p>
          </p:txBody>
        </p:sp>
      </p:grpSp>
      <p:grpSp>
        <p:nvGrpSpPr>
          <p:cNvPr id="18" name="Google Shape;584;p38"/>
          <p:cNvGrpSpPr/>
          <p:nvPr/>
        </p:nvGrpSpPr>
        <p:grpSpPr>
          <a:xfrm>
            <a:off x="4150009" y="5943605"/>
            <a:ext cx="650591" cy="650984"/>
            <a:chOff x="2893992" y="3645628"/>
            <a:chExt cx="334744" cy="334744"/>
          </a:xfrm>
        </p:grpSpPr>
        <p:sp>
          <p:nvSpPr>
            <p:cNvPr id="25" name="Google Shape;585;p38"/>
            <p:cNvSpPr/>
            <p:nvPr/>
          </p:nvSpPr>
          <p:spPr>
            <a:xfrm rot="189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6" name="Google Shape;586;p38"/>
            <p:cNvSpPr/>
            <p:nvPr/>
          </p:nvSpPr>
          <p:spPr>
            <a:xfrm flipH="1">
              <a:off x="2996027"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800" dirty="0">
                <a:solidFill>
                  <a:schemeClr val="dk1"/>
                </a:solidFill>
                <a:latin typeface="Barlow Light"/>
                <a:ea typeface="Barlow Light"/>
                <a:cs typeface="Barlow Light"/>
                <a:sym typeface="Barlow Light"/>
              </a:endParaRPr>
            </a:p>
          </p:txBody>
        </p:sp>
      </p:grpSp>
      <p:sp>
        <p:nvSpPr>
          <p:cNvPr id="19" name="Google Shape;587;p38"/>
          <p:cNvSpPr txBox="1"/>
          <p:nvPr/>
        </p:nvSpPr>
        <p:spPr>
          <a:xfrm>
            <a:off x="1293760" y="914400"/>
            <a:ext cx="2852094" cy="106076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500" b="1" dirty="0">
                <a:solidFill>
                  <a:schemeClr val="dk2"/>
                </a:solidFill>
                <a:latin typeface="Barlow Light"/>
                <a:ea typeface="Barlow Light"/>
                <a:cs typeface="Barlow Light"/>
                <a:sym typeface="Barlow Light"/>
              </a:rPr>
              <a:t>1. Giới thiệu bài toán (Face Recognition System)</a:t>
            </a:r>
            <a:endParaRPr sz="2500" b="1" dirty="0">
              <a:solidFill>
                <a:schemeClr val="dk2"/>
              </a:solidFill>
              <a:latin typeface="Barlow Light"/>
              <a:ea typeface="Barlow Light"/>
              <a:cs typeface="Barlow Light"/>
              <a:sym typeface="Barlow Light"/>
            </a:endParaRPr>
          </a:p>
        </p:txBody>
      </p:sp>
      <p:sp>
        <p:nvSpPr>
          <p:cNvPr id="21" name="Google Shape;589;p38"/>
          <p:cNvSpPr txBox="1"/>
          <p:nvPr/>
        </p:nvSpPr>
        <p:spPr>
          <a:xfrm>
            <a:off x="9358294" y="962118"/>
            <a:ext cx="3083099" cy="115220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noProof="1">
                <a:solidFill>
                  <a:schemeClr val="dk2"/>
                </a:solidFill>
                <a:latin typeface="Barlow Light"/>
                <a:ea typeface="Barlow Light"/>
                <a:cs typeface="Barlow Light"/>
                <a:sym typeface="Barlow Light"/>
              </a:rPr>
              <a:t>5. Thực nghiệm</a:t>
            </a:r>
          </a:p>
        </p:txBody>
      </p:sp>
      <p:sp>
        <p:nvSpPr>
          <p:cNvPr id="22" name="Google Shape;590;p38"/>
          <p:cNvSpPr txBox="1"/>
          <p:nvPr/>
        </p:nvSpPr>
        <p:spPr>
          <a:xfrm>
            <a:off x="3283748" y="6675120"/>
            <a:ext cx="2348260" cy="914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noProof="1">
                <a:solidFill>
                  <a:schemeClr val="dk2"/>
                </a:solidFill>
                <a:latin typeface="Barlow Light"/>
                <a:ea typeface="Barlow Light"/>
                <a:cs typeface="Barlow Light"/>
                <a:sym typeface="Barlow Light"/>
              </a:rPr>
              <a:t>2. Phương pháp trích xuất  đặc trưng CNN</a:t>
            </a:r>
          </a:p>
        </p:txBody>
      </p:sp>
      <p:sp>
        <p:nvSpPr>
          <p:cNvPr id="23" name="Google Shape;591;p38"/>
          <p:cNvSpPr txBox="1"/>
          <p:nvPr/>
        </p:nvSpPr>
        <p:spPr>
          <a:xfrm>
            <a:off x="7211634" y="6629400"/>
            <a:ext cx="3089422" cy="914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noProof="1">
                <a:solidFill>
                  <a:schemeClr val="dk2"/>
                </a:solidFill>
                <a:latin typeface="Barlow Light"/>
                <a:ea typeface="Barlow Light"/>
                <a:cs typeface="Barlow Light"/>
                <a:sym typeface="Barlow Light"/>
              </a:rPr>
              <a:t>4. Một số khảo sát về Transformer cho FR</a:t>
            </a:r>
          </a:p>
        </p:txBody>
      </p:sp>
      <p:sp>
        <p:nvSpPr>
          <p:cNvPr id="24" name="Google Shape;592;p38"/>
          <p:cNvSpPr txBox="1"/>
          <p:nvPr/>
        </p:nvSpPr>
        <p:spPr>
          <a:xfrm>
            <a:off x="11437638" y="6781800"/>
            <a:ext cx="2348260" cy="914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noProof="1">
                <a:solidFill>
                  <a:schemeClr val="dk2"/>
                </a:solidFill>
                <a:latin typeface="Barlow Light"/>
                <a:ea typeface="Barlow Light"/>
                <a:cs typeface="Barlow Light"/>
                <a:sym typeface="Barlow Light"/>
              </a:rPr>
              <a:t>6. Demo Hệ thống nhận diện khuôn mặt</a:t>
            </a:r>
          </a:p>
        </p:txBody>
      </p:sp>
      <p:sp>
        <p:nvSpPr>
          <p:cNvPr id="38" name="Google Shape;590;p38"/>
          <p:cNvSpPr txBox="1"/>
          <p:nvPr/>
        </p:nvSpPr>
        <p:spPr>
          <a:xfrm>
            <a:off x="5334000" y="962118"/>
            <a:ext cx="2978592" cy="10058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b="1" noProof="1">
                <a:solidFill>
                  <a:schemeClr val="dk2"/>
                </a:solidFill>
                <a:latin typeface="Barlow Light"/>
                <a:ea typeface="Barlow Light"/>
                <a:cs typeface="Barlow Light"/>
                <a:sym typeface="Barlow Light"/>
              </a:rPr>
              <a:t>3. Phương pháp trích xuất đặc trưng Transfomer</a:t>
            </a:r>
          </a:p>
        </p:txBody>
      </p:sp>
      <p:sp>
        <p:nvSpPr>
          <p:cNvPr id="2" name="Slide Number Placeholder 1"/>
          <p:cNvSpPr>
            <a:spLocks noGrp="1"/>
          </p:cNvSpPr>
          <p:nvPr>
            <p:ph type="sldNum" sz="quarter" idx="12"/>
          </p:nvPr>
        </p:nvSpPr>
        <p:spPr>
          <a:xfrm>
            <a:off x="10485120" y="7627631"/>
            <a:ext cx="3413760" cy="438147"/>
          </a:xfrm>
        </p:spPr>
        <p:txBody>
          <a:bodyPr/>
          <a:lstStyle/>
          <a:p>
            <a:r>
              <a:rPr lang="en-US" dirty="0"/>
              <a:t>3</a:t>
            </a:r>
          </a:p>
        </p:txBody>
      </p:sp>
      <p:grpSp>
        <p:nvGrpSpPr>
          <p:cNvPr id="37" name="Google Shape;575;p38"/>
          <p:cNvGrpSpPr/>
          <p:nvPr/>
        </p:nvGrpSpPr>
        <p:grpSpPr>
          <a:xfrm rot="10800000">
            <a:off x="12288034" y="5805905"/>
            <a:ext cx="742166" cy="723087"/>
            <a:chOff x="5911817" y="1772729"/>
            <a:chExt cx="334744" cy="334744"/>
          </a:xfrm>
        </p:grpSpPr>
        <p:sp>
          <p:nvSpPr>
            <p:cNvPr id="39" name="Google Shape;576;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40" name="Google Shape;577;p38"/>
            <p:cNvSpPr/>
            <p:nvPr/>
          </p:nvSpPr>
          <p:spPr>
            <a:xfrm>
              <a:off x="601385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800" dirty="0">
                <a:solidFill>
                  <a:schemeClr val="dk1"/>
                </a:solidFill>
                <a:latin typeface="Barlow Light"/>
                <a:ea typeface="Barlow Light"/>
                <a:cs typeface="Barlow Light"/>
                <a:sym typeface="Barlow Light"/>
              </a:endParaRPr>
            </a:p>
          </p:txBody>
        </p:sp>
      </p:grpSp>
      <p:grpSp>
        <p:nvGrpSpPr>
          <p:cNvPr id="44" name="Google Shape;569;p38"/>
          <p:cNvGrpSpPr/>
          <p:nvPr/>
        </p:nvGrpSpPr>
        <p:grpSpPr>
          <a:xfrm rot="10800000">
            <a:off x="8325634" y="5715000"/>
            <a:ext cx="742166" cy="723087"/>
            <a:chOff x="1855667" y="1772729"/>
            <a:chExt cx="334744" cy="334744"/>
          </a:xfrm>
        </p:grpSpPr>
        <p:sp>
          <p:nvSpPr>
            <p:cNvPr id="45" name="Google Shape;570;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46" name="Google Shape;571;p38"/>
            <p:cNvSpPr/>
            <p:nvPr/>
          </p:nvSpPr>
          <p:spPr>
            <a:xfrm>
              <a:off x="195770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sz="800" dirty="0">
                <a:solidFill>
                  <a:schemeClr val="dk1"/>
                </a:solidFill>
                <a:latin typeface="Barlow Light"/>
                <a:ea typeface="Barlow Light"/>
                <a:cs typeface="Barlow Light"/>
                <a:sym typeface="Barlow Light"/>
              </a:endParaRPr>
            </a:p>
          </p:txBody>
        </p:sp>
      </p:grpSp>
    </p:spTree>
    <p:extLst>
      <p:ext uri="{BB962C8B-B14F-4D97-AF65-F5344CB8AC3E}">
        <p14:creationId xmlns:p14="http://schemas.microsoft.com/office/powerpoint/2010/main" val="209590053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8889" y="432482"/>
            <a:ext cx="3698009" cy="700773"/>
          </a:xfrm>
          <a:prstGeom prst="rect">
            <a:avLst/>
          </a:prstGeom>
          <a:noFill/>
        </p:spPr>
        <p:txBody>
          <a:bodyPr wrap="none" lIns="114876" tIns="57438" rIns="114876" bIns="57438" rtlCol="0">
            <a:spAutoFit/>
          </a:bodyPr>
          <a:lstStyle/>
          <a:p>
            <a:r>
              <a:rPr lang="en-US" sz="3800" b="1" dirty="0" err="1">
                <a:latin typeface="+mj-lt"/>
              </a:rPr>
              <a:t>Mô</a:t>
            </a:r>
            <a:r>
              <a:rPr lang="en-US" sz="3800" b="1" dirty="0">
                <a:latin typeface="+mj-lt"/>
              </a:rPr>
              <a:t> </a:t>
            </a:r>
            <a:r>
              <a:rPr lang="en-US" sz="3800" b="1" dirty="0" err="1">
                <a:latin typeface="+mj-lt"/>
              </a:rPr>
              <a:t>hình</a:t>
            </a:r>
            <a:r>
              <a:rPr lang="en-US" sz="3800" b="1" dirty="0">
                <a:latin typeface="+mj-lt"/>
              </a:rPr>
              <a:t> </a:t>
            </a:r>
            <a:r>
              <a:rPr lang="en-US" sz="3800" b="1" dirty="0" err="1">
                <a:latin typeface="+mj-lt"/>
              </a:rPr>
              <a:t>đề</a:t>
            </a:r>
            <a:r>
              <a:rPr lang="en-US" sz="3800" b="1" dirty="0">
                <a:latin typeface="+mj-lt"/>
              </a:rPr>
              <a:t> </a:t>
            </a:r>
            <a:r>
              <a:rPr lang="en-US" sz="3800" b="1" dirty="0" err="1">
                <a:latin typeface="+mj-lt"/>
              </a:rPr>
              <a:t>xuất</a:t>
            </a:r>
            <a:r>
              <a:rPr lang="en-US" sz="3800" b="1" dirty="0">
                <a:latin typeface="+mj-lt"/>
              </a:rPr>
              <a:t>:</a:t>
            </a:r>
          </a:p>
        </p:txBody>
      </p:sp>
      <p:pic>
        <p:nvPicPr>
          <p:cNvPr id="15" name="Picture 14"/>
          <p:cNvPicPr/>
          <p:nvPr/>
        </p:nvPicPr>
        <p:blipFill>
          <a:blip r:embed="rId3"/>
          <a:stretch>
            <a:fillRect/>
          </a:stretch>
        </p:blipFill>
        <p:spPr>
          <a:xfrm>
            <a:off x="1513842" y="1280160"/>
            <a:ext cx="11406058" cy="6126480"/>
          </a:xfrm>
          <a:prstGeom prst="rect">
            <a:avLst/>
          </a:prstGeom>
          <a:ln>
            <a:noFill/>
          </a:ln>
          <a:effectLst>
            <a:softEdge rad="112500"/>
          </a:effectLst>
        </p:spPr>
      </p:pic>
      <p:sp>
        <p:nvSpPr>
          <p:cNvPr id="2" name="Slide Number Placeholder 1"/>
          <p:cNvSpPr>
            <a:spLocks noGrp="1"/>
          </p:cNvSpPr>
          <p:nvPr>
            <p:ph type="sldNum" sz="quarter" idx="12"/>
          </p:nvPr>
        </p:nvSpPr>
        <p:spPr/>
        <p:txBody>
          <a:bodyPr/>
          <a:lstStyle/>
          <a:p>
            <a:fld id="{1793176B-0342-4F3C-8DE7-107A6844DDAC}" type="slidenum">
              <a:rPr lang="en-US" smtClean="0"/>
              <a:pPr/>
              <a:t>30</a:t>
            </a:fld>
            <a:endParaRPr lang="en-US" dirty="0"/>
          </a:p>
        </p:txBody>
      </p:sp>
    </p:spTree>
    <p:extLst>
      <p:ext uri="{BB962C8B-B14F-4D97-AF65-F5344CB8AC3E}">
        <p14:creationId xmlns:p14="http://schemas.microsoft.com/office/powerpoint/2010/main" val="31942004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233" y="1005840"/>
            <a:ext cx="13657924" cy="61264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1793176B-0342-4F3C-8DE7-107A6844DDAC}" type="slidenum">
              <a:rPr lang="en-US" smtClean="0"/>
              <a:pPr/>
              <a:t>31</a:t>
            </a:fld>
            <a:endParaRPr lang="en-US" dirty="0"/>
          </a:p>
        </p:txBody>
      </p:sp>
    </p:spTree>
    <p:extLst>
      <p:ext uri="{BB962C8B-B14F-4D97-AF65-F5344CB8AC3E}">
        <p14:creationId xmlns:p14="http://schemas.microsoft.com/office/powerpoint/2010/main" val="260955586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447800" y="658648"/>
            <a:ext cx="12585995" cy="6492240"/>
          </a:xfrm>
          <a:prstGeom prst="rect">
            <a:avLst/>
          </a:prstGeom>
        </p:spPr>
      </p:pic>
      <p:sp>
        <p:nvSpPr>
          <p:cNvPr id="5" name="TextBox 4"/>
          <p:cNvSpPr txBox="1"/>
          <p:nvPr/>
        </p:nvSpPr>
        <p:spPr>
          <a:xfrm>
            <a:off x="2920478" y="7331748"/>
            <a:ext cx="9271522" cy="593052"/>
          </a:xfrm>
          <a:prstGeom prst="rect">
            <a:avLst/>
          </a:prstGeom>
          <a:noFill/>
        </p:spPr>
        <p:txBody>
          <a:bodyPr wrap="none" lIns="114876" tIns="57438" rIns="114876" bIns="57438" rtlCol="0">
            <a:spAutoFit/>
          </a:bodyPr>
          <a:lstStyle/>
          <a:p>
            <a:r>
              <a:rPr lang="en-US" sz="3100" b="1" noProof="1">
                <a:latin typeface="+mj-lt"/>
              </a:rPr>
              <a:t>Kết quả nghiệm mô hình đề xuất với các mô hình đã có</a:t>
            </a:r>
          </a:p>
        </p:txBody>
      </p:sp>
      <p:sp>
        <p:nvSpPr>
          <p:cNvPr id="2" name="Slide Number Placeholder 1"/>
          <p:cNvSpPr>
            <a:spLocks noGrp="1"/>
          </p:cNvSpPr>
          <p:nvPr>
            <p:ph type="sldNum" sz="quarter" idx="12"/>
          </p:nvPr>
        </p:nvSpPr>
        <p:spPr/>
        <p:txBody>
          <a:bodyPr/>
          <a:lstStyle/>
          <a:p>
            <a:fld id="{1793176B-0342-4F3C-8DE7-107A6844DDAC}" type="slidenum">
              <a:rPr lang="en-US" smtClean="0"/>
              <a:pPr/>
              <a:t>32</a:t>
            </a:fld>
            <a:endParaRPr lang="en-US" dirty="0"/>
          </a:p>
        </p:txBody>
      </p:sp>
    </p:spTree>
    <p:extLst>
      <p:ext uri="{BB962C8B-B14F-4D97-AF65-F5344CB8AC3E}">
        <p14:creationId xmlns:p14="http://schemas.microsoft.com/office/powerpoint/2010/main" val="25923100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Google Shape;1602;p42"/>
          <p:cNvSpPr txBox="1">
            <a:spLocks noGrp="1"/>
          </p:cNvSpPr>
          <p:nvPr/>
        </p:nvSpPr>
        <p:spPr>
          <a:xfrm>
            <a:off x="-157735" y="182880"/>
            <a:ext cx="12585995" cy="871728"/>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lvl="0">
              <a:buClr>
                <a:srgbClr val="F3F3F3"/>
              </a:buClr>
              <a:defRPr/>
            </a:pPr>
            <a:r>
              <a:rPr lang="en-US" sz="4000" noProof="1">
                <a:solidFill>
                  <a:schemeClr val="tx1">
                    <a:lumMod val="95000"/>
                    <a:lumOff val="5000"/>
                  </a:schemeClr>
                </a:solidFill>
              </a:rPr>
              <a:t>4.3. TransFace: Calibrating Transformer Training for Face Recognition from a Data-Centric Perspective</a:t>
            </a:r>
            <a:endParaRPr lang="en-US" sz="4000" noProof="1">
              <a:solidFill>
                <a:schemeClr val="tx1">
                  <a:lumMod val="95000"/>
                  <a:lumOff val="5000"/>
                </a:schemeClr>
              </a:solidFill>
              <a:latin typeface="+mj-lt"/>
            </a:endParaRPr>
          </a:p>
        </p:txBody>
      </p:sp>
      <p:sp>
        <p:nvSpPr>
          <p:cNvPr id="6" name="TextBox 5"/>
          <p:cNvSpPr txBox="1"/>
          <p:nvPr/>
        </p:nvSpPr>
        <p:spPr>
          <a:xfrm>
            <a:off x="293691" y="2667000"/>
            <a:ext cx="3290525" cy="562274"/>
          </a:xfrm>
          <a:prstGeom prst="rect">
            <a:avLst/>
          </a:prstGeom>
          <a:noFill/>
        </p:spPr>
        <p:txBody>
          <a:bodyPr wrap="none" lIns="114876" tIns="57438" rIns="114876" bIns="57438" rtlCol="0">
            <a:spAutoFit/>
          </a:bodyPr>
          <a:lstStyle/>
          <a:p>
            <a:r>
              <a:rPr lang="en-US" sz="2900" noProof="1">
                <a:latin typeface="Ca]"/>
              </a:rPr>
              <a:t>Ngữ cảnh bài báo:</a:t>
            </a:r>
          </a:p>
        </p:txBody>
      </p:sp>
      <p:sp>
        <p:nvSpPr>
          <p:cNvPr id="25" name="Google Shape;115;p26"/>
          <p:cNvSpPr txBox="1">
            <a:spLocks noGrp="1"/>
          </p:cNvSpPr>
          <p:nvPr>
            <p:ph type="title" idx="4294967295"/>
          </p:nvPr>
        </p:nvSpPr>
        <p:spPr>
          <a:xfrm>
            <a:off x="2399424" y="3697387"/>
            <a:ext cx="4687176" cy="505800"/>
          </a:xfrm>
          <a:prstGeom prst="rect">
            <a:avLst/>
          </a:prstGeom>
        </p:spPr>
        <p:txBody>
          <a:bodyPr spcFirstLastPara="1" wrap="square" lIns="114857" tIns="114857" rIns="114857" bIns="114857" anchor="ctr" anchorCtr="0">
            <a:noAutofit/>
          </a:bodyPr>
          <a:lstStyle/>
          <a:p>
            <a:pPr marR="90454" algn="l">
              <a:defRPr/>
            </a:pPr>
            <a:r>
              <a:rPr lang="en-US" sz="2900" b="1" kern="0" noProof="1">
                <a:sym typeface="Rajdhani"/>
              </a:rPr>
              <a:t>BIỆN PHÁP TĂNG CƯỜNG DỮ LIỆU CHƯA PHÙ HỢP</a:t>
            </a:r>
          </a:p>
        </p:txBody>
      </p:sp>
      <p:sp>
        <p:nvSpPr>
          <p:cNvPr id="26" name="Google Shape;116;p26"/>
          <p:cNvSpPr txBox="1">
            <a:spLocks/>
          </p:cNvSpPr>
          <p:nvPr/>
        </p:nvSpPr>
        <p:spPr>
          <a:xfrm>
            <a:off x="2399423" y="4343947"/>
            <a:ext cx="4687177" cy="7736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00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spcAft>
                <a:spcPts val="2010"/>
              </a:spcAft>
              <a:buClr>
                <a:srgbClr val="F3F3F3"/>
              </a:buClr>
              <a:defRPr/>
            </a:pPr>
            <a:r>
              <a:rPr lang="en-US" sz="2900" i="1" kern="0" noProof="1">
                <a:solidFill>
                  <a:schemeClr val="tx1"/>
                </a:solidFill>
                <a:latin typeface="+mj-lt"/>
              </a:rPr>
              <a:t>Các biện pháp tăng cường dữ liệu hiện có chưa phù hợp với ViT.</a:t>
            </a:r>
          </a:p>
        </p:txBody>
      </p:sp>
      <p:sp>
        <p:nvSpPr>
          <p:cNvPr id="27" name="Google Shape;117;p26"/>
          <p:cNvSpPr txBox="1">
            <a:spLocks/>
          </p:cNvSpPr>
          <p:nvPr/>
        </p:nvSpPr>
        <p:spPr>
          <a:xfrm>
            <a:off x="8713941" y="3947882"/>
            <a:ext cx="5230659" cy="505800"/>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marR="90454" defTabSz="1148761">
              <a:buClr>
                <a:srgbClr val="F3F3F3"/>
              </a:buClr>
              <a:defRPr/>
            </a:pPr>
            <a:r>
              <a:rPr lang="en-US" sz="2900" kern="0" noProof="1">
                <a:solidFill>
                  <a:schemeClr val="tx1"/>
                </a:solidFill>
                <a:latin typeface="+mj-lt"/>
              </a:rPr>
              <a:t>OVERFITING VÀ SỰ PHỤ THUỘC QUÁ MỨC.</a:t>
            </a:r>
          </a:p>
        </p:txBody>
      </p:sp>
      <p:sp>
        <p:nvSpPr>
          <p:cNvPr id="28" name="Google Shape;118;p26"/>
          <p:cNvSpPr txBox="1">
            <a:spLocks/>
          </p:cNvSpPr>
          <p:nvPr/>
        </p:nvSpPr>
        <p:spPr>
          <a:xfrm>
            <a:off x="8713941" y="4661762"/>
            <a:ext cx="3018363" cy="34056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00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spcAft>
                <a:spcPts val="2010"/>
              </a:spcAft>
              <a:buClr>
                <a:srgbClr val="F3F3F3"/>
              </a:buClr>
              <a:defRPr/>
            </a:pPr>
            <a:endParaRPr lang="en-US" sz="2900" i="1" kern="0" noProof="1">
              <a:solidFill>
                <a:schemeClr val="tx1"/>
              </a:solidFill>
              <a:latin typeface="+mj-lt"/>
            </a:endParaRPr>
          </a:p>
        </p:txBody>
      </p:sp>
      <p:sp>
        <p:nvSpPr>
          <p:cNvPr id="29" name="Google Shape;124;p26"/>
          <p:cNvSpPr txBox="1">
            <a:spLocks/>
          </p:cNvSpPr>
          <p:nvPr/>
        </p:nvSpPr>
        <p:spPr>
          <a:xfrm>
            <a:off x="1117489" y="4150826"/>
            <a:ext cx="1168511" cy="624572"/>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600" kern="0" noProof="1">
                <a:solidFill>
                  <a:schemeClr val="accent6">
                    <a:lumMod val="50000"/>
                  </a:schemeClr>
                </a:solidFill>
                <a:latin typeface="+mj-lt"/>
              </a:rPr>
              <a:t>01</a:t>
            </a:r>
          </a:p>
        </p:txBody>
      </p:sp>
      <p:sp>
        <p:nvSpPr>
          <p:cNvPr id="30" name="Google Shape;126;p26"/>
          <p:cNvSpPr txBox="1">
            <a:spLocks/>
          </p:cNvSpPr>
          <p:nvPr/>
        </p:nvSpPr>
        <p:spPr>
          <a:xfrm>
            <a:off x="7558510" y="4315062"/>
            <a:ext cx="1029864" cy="637938"/>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600" kern="0" noProof="1">
                <a:solidFill>
                  <a:schemeClr val="accent6">
                    <a:lumMod val="50000"/>
                  </a:schemeClr>
                </a:solidFill>
                <a:latin typeface="+mj-lt"/>
              </a:rPr>
              <a:t>02</a:t>
            </a:r>
          </a:p>
        </p:txBody>
      </p:sp>
      <p:cxnSp>
        <p:nvCxnSpPr>
          <p:cNvPr id="31" name="Google Shape;128;p26"/>
          <p:cNvCxnSpPr/>
          <p:nvPr/>
        </p:nvCxnSpPr>
        <p:spPr>
          <a:xfrm>
            <a:off x="8686800" y="4196280"/>
            <a:ext cx="0" cy="756720"/>
          </a:xfrm>
          <a:prstGeom prst="straightConnector1">
            <a:avLst/>
          </a:prstGeom>
          <a:noFill/>
          <a:ln w="19050" cap="flat" cmpd="sng">
            <a:solidFill>
              <a:srgbClr val="F3F3F3"/>
            </a:solidFill>
            <a:prstDash val="solid"/>
            <a:round/>
            <a:headEnd type="oval" w="med" len="med"/>
            <a:tailEnd type="oval" w="med" len="med"/>
          </a:ln>
        </p:spPr>
      </p:cxnSp>
      <p:cxnSp>
        <p:nvCxnSpPr>
          <p:cNvPr id="32" name="Google Shape;130;p26"/>
          <p:cNvCxnSpPr/>
          <p:nvPr/>
        </p:nvCxnSpPr>
        <p:spPr>
          <a:xfrm>
            <a:off x="2280846" y="4043880"/>
            <a:ext cx="0" cy="756720"/>
          </a:xfrm>
          <a:prstGeom prst="straightConnector1">
            <a:avLst/>
          </a:prstGeom>
          <a:noFill/>
          <a:ln w="19050" cap="flat" cmpd="sng">
            <a:solidFill>
              <a:srgbClr val="F3F3F3"/>
            </a:solidFill>
            <a:prstDash val="solid"/>
            <a:round/>
            <a:headEnd type="oval" w="med" len="med"/>
            <a:tailEnd type="oval" w="med" len="med"/>
          </a:ln>
        </p:spPr>
      </p:cxnSp>
      <p:sp>
        <p:nvSpPr>
          <p:cNvPr id="8" name="TextBox 7"/>
          <p:cNvSpPr txBox="1"/>
          <p:nvPr/>
        </p:nvSpPr>
        <p:spPr>
          <a:xfrm>
            <a:off x="4812208" y="7040880"/>
            <a:ext cx="9778451" cy="593052"/>
          </a:xfrm>
          <a:prstGeom prst="rect">
            <a:avLst/>
          </a:prstGeom>
          <a:noFill/>
        </p:spPr>
        <p:txBody>
          <a:bodyPr wrap="square" lIns="114876" tIns="57438" rIns="114876" bIns="57438" rtlCol="0">
            <a:spAutoFit/>
          </a:bodyPr>
          <a:lstStyle/>
          <a:p>
            <a:r>
              <a:rPr lang="en-US" sz="3100" i="1" noProof="1">
                <a:solidFill>
                  <a:schemeClr val="accent2">
                    <a:lumMod val="50000"/>
                  </a:schemeClr>
                </a:solidFill>
                <a:latin typeface="Bahnschrift Condensed" pitchFamily="34" charset="0"/>
              </a:rPr>
              <a:t>Tác giả đã đề xuất ra 2 phương án tăng cường dữ liệu “”EHSM và  DPAP”</a:t>
            </a:r>
          </a:p>
        </p:txBody>
      </p:sp>
      <p:sp>
        <p:nvSpPr>
          <p:cNvPr id="13" name="Google Shape;116;p26"/>
          <p:cNvSpPr txBox="1">
            <a:spLocks/>
          </p:cNvSpPr>
          <p:nvPr/>
        </p:nvSpPr>
        <p:spPr>
          <a:xfrm>
            <a:off x="8880789" y="4636560"/>
            <a:ext cx="5063811" cy="7736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00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spcAft>
                <a:spcPts val="2010"/>
              </a:spcAft>
              <a:buClr>
                <a:srgbClr val="F3F3F3"/>
              </a:buClr>
              <a:defRPr/>
            </a:pPr>
            <a:r>
              <a:rPr lang="en-US" sz="2900" i="1" kern="0" noProof="1">
                <a:solidFill>
                  <a:schemeClr val="tx1"/>
                </a:solidFill>
                <a:latin typeface="+mj-lt"/>
              </a:rPr>
              <a:t>Các mô hình có xu hướng “yếu đi” trong thực tế</a:t>
            </a:r>
          </a:p>
        </p:txBody>
      </p:sp>
      <p:sp>
        <p:nvSpPr>
          <p:cNvPr id="2" name="Slide Number Placeholder 1"/>
          <p:cNvSpPr>
            <a:spLocks noGrp="1"/>
          </p:cNvSpPr>
          <p:nvPr>
            <p:ph type="sldNum" sz="quarter" idx="12"/>
          </p:nvPr>
        </p:nvSpPr>
        <p:spPr/>
        <p:txBody>
          <a:bodyPr/>
          <a:lstStyle/>
          <a:p>
            <a:fld id="{1793176B-0342-4F3C-8DE7-107A6844DDAC}" type="slidenum">
              <a:rPr lang="en-US" smtClean="0"/>
              <a:pPr/>
              <a:t>33</a:t>
            </a:fld>
            <a:endParaRPr lang="en-US" dirty="0"/>
          </a:p>
        </p:txBody>
      </p:sp>
    </p:spTree>
    <p:extLst>
      <p:ext uri="{BB962C8B-B14F-4D97-AF65-F5344CB8AC3E}">
        <p14:creationId xmlns:p14="http://schemas.microsoft.com/office/powerpoint/2010/main" val="141212012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87092" y="7475148"/>
            <a:ext cx="8670139" cy="500719"/>
          </a:xfrm>
          <a:prstGeom prst="rect">
            <a:avLst/>
          </a:prstGeom>
          <a:noFill/>
        </p:spPr>
        <p:txBody>
          <a:bodyPr wrap="none" lIns="114876" tIns="57438" rIns="114876" bIns="57438" rtlCol="0">
            <a:spAutoFit/>
          </a:bodyPr>
          <a:lstStyle/>
          <a:p>
            <a:r>
              <a:rPr lang="en-US" b="1" dirty="0" err="1">
                <a:latin typeface="+mj-lt"/>
              </a:rPr>
              <a:t>Phương</a:t>
            </a:r>
            <a:r>
              <a:rPr lang="en-US" b="1" dirty="0">
                <a:latin typeface="+mj-lt"/>
              </a:rPr>
              <a:t> </a:t>
            </a:r>
            <a:r>
              <a:rPr lang="en-US" b="1" dirty="0" err="1">
                <a:latin typeface="+mj-lt"/>
              </a:rPr>
              <a:t>pháp</a:t>
            </a:r>
            <a:r>
              <a:rPr lang="en-US" b="1" dirty="0">
                <a:latin typeface="+mj-lt"/>
              </a:rPr>
              <a:t> </a:t>
            </a:r>
            <a:r>
              <a:rPr lang="en-US" b="1" dirty="0" err="1">
                <a:latin typeface="+mj-lt"/>
              </a:rPr>
              <a:t>tăng</a:t>
            </a:r>
            <a:r>
              <a:rPr lang="en-US" b="1" dirty="0">
                <a:latin typeface="+mj-lt"/>
              </a:rPr>
              <a:t> </a:t>
            </a:r>
            <a:r>
              <a:rPr lang="en-US" b="1" dirty="0" err="1">
                <a:latin typeface="+mj-lt"/>
              </a:rPr>
              <a:t>cường</a:t>
            </a:r>
            <a:r>
              <a:rPr lang="en-US" b="1" dirty="0">
                <a:latin typeface="+mj-lt"/>
              </a:rPr>
              <a:t> </a:t>
            </a:r>
            <a:r>
              <a:rPr lang="en-US" b="1" dirty="0" err="1">
                <a:latin typeface="+mj-lt"/>
              </a:rPr>
              <a:t>dữ</a:t>
            </a:r>
            <a:r>
              <a:rPr lang="en-US" b="1" dirty="0">
                <a:latin typeface="+mj-lt"/>
              </a:rPr>
              <a:t> </a:t>
            </a:r>
            <a:r>
              <a:rPr lang="en-US" b="1" dirty="0" err="1">
                <a:latin typeface="+mj-lt"/>
              </a:rPr>
              <a:t>liệu</a:t>
            </a:r>
            <a:r>
              <a:rPr lang="en-US" b="1" dirty="0">
                <a:latin typeface="+mj-lt"/>
              </a:rPr>
              <a:t> </a:t>
            </a:r>
            <a:r>
              <a:rPr lang="en-US" b="1" dirty="0" err="1">
                <a:latin typeface="+mj-lt"/>
              </a:rPr>
              <a:t>đã</a:t>
            </a:r>
            <a:r>
              <a:rPr lang="en-US" b="1" dirty="0">
                <a:latin typeface="+mj-lt"/>
              </a:rPr>
              <a:t> </a:t>
            </a:r>
            <a:r>
              <a:rPr lang="en-US" b="1" dirty="0" err="1">
                <a:latin typeface="+mj-lt"/>
              </a:rPr>
              <a:t>có</a:t>
            </a:r>
            <a:r>
              <a:rPr lang="en-US" b="1" dirty="0">
                <a:latin typeface="+mj-lt"/>
              </a:rPr>
              <a:t> </a:t>
            </a:r>
            <a:r>
              <a:rPr lang="en-US" b="1" dirty="0" err="1">
                <a:latin typeface="+mj-lt"/>
              </a:rPr>
              <a:t>không</a:t>
            </a:r>
            <a:r>
              <a:rPr lang="en-US" b="1" dirty="0">
                <a:latin typeface="+mj-lt"/>
              </a:rPr>
              <a:t> </a:t>
            </a:r>
            <a:r>
              <a:rPr lang="en-US" b="1" dirty="0" err="1">
                <a:latin typeface="+mj-lt"/>
              </a:rPr>
              <a:t>phù</a:t>
            </a:r>
            <a:r>
              <a:rPr lang="en-US" b="1" dirty="0">
                <a:latin typeface="+mj-lt"/>
              </a:rPr>
              <a:t> </a:t>
            </a:r>
            <a:r>
              <a:rPr lang="en-US" b="1" dirty="0" err="1">
                <a:latin typeface="+mj-lt"/>
              </a:rPr>
              <a:t>hợp</a:t>
            </a:r>
            <a:r>
              <a:rPr lang="en-US" b="1" dirty="0">
                <a:latin typeface="+mj-lt"/>
              </a:rPr>
              <a:t> </a:t>
            </a:r>
            <a:r>
              <a:rPr lang="en-US" b="1" dirty="0" err="1">
                <a:latin typeface="+mj-lt"/>
              </a:rPr>
              <a:t>với</a:t>
            </a:r>
            <a:r>
              <a:rPr lang="en-US" b="1" dirty="0">
                <a:latin typeface="+mj-lt"/>
              </a:rPr>
              <a:t> </a:t>
            </a:r>
            <a:r>
              <a:rPr lang="en-US" b="1" dirty="0" err="1">
                <a:latin typeface="+mj-lt"/>
              </a:rPr>
              <a:t>ViTs</a:t>
            </a:r>
            <a:endParaRPr lang="en-US" b="1" dirty="0">
              <a:latin typeface="+mj-lt"/>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490" y="182880"/>
            <a:ext cx="8679325" cy="70408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1793176B-0342-4F3C-8DE7-107A6844DDAC}" type="slidenum">
              <a:rPr lang="en-US" smtClean="0"/>
              <a:pPr/>
              <a:t>34</a:t>
            </a:fld>
            <a:endParaRPr lang="en-US" dirty="0"/>
          </a:p>
        </p:txBody>
      </p:sp>
    </p:spTree>
    <p:extLst>
      <p:ext uri="{BB962C8B-B14F-4D97-AF65-F5344CB8AC3E}">
        <p14:creationId xmlns:p14="http://schemas.microsoft.com/office/powerpoint/2010/main" val="266401935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2399"/>
            <a:ext cx="12899846" cy="681731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634663" y="7295346"/>
            <a:ext cx="6041846" cy="477054"/>
          </a:xfrm>
          <a:prstGeom prst="rect">
            <a:avLst/>
          </a:prstGeom>
        </p:spPr>
        <p:txBody>
          <a:bodyPr wrap="square">
            <a:spAutoFit/>
          </a:bodyPr>
          <a:lstStyle/>
          <a:p>
            <a:r>
              <a:rPr lang="en-US" b="1" dirty="0"/>
              <a:t>E</a:t>
            </a:r>
            <a:r>
              <a:rPr lang="en-US" dirty="0"/>
              <a:t>ntropy-based </a:t>
            </a:r>
            <a:r>
              <a:rPr lang="en-US" b="1" dirty="0"/>
              <a:t>H</a:t>
            </a:r>
            <a:r>
              <a:rPr lang="en-US" dirty="0"/>
              <a:t>ard </a:t>
            </a:r>
            <a:r>
              <a:rPr lang="en-US" b="1" dirty="0"/>
              <a:t>S</a:t>
            </a:r>
            <a:r>
              <a:rPr lang="en-US" dirty="0"/>
              <a:t>ample </a:t>
            </a:r>
            <a:r>
              <a:rPr lang="en-US" b="1" dirty="0"/>
              <a:t>M</a:t>
            </a:r>
            <a:r>
              <a:rPr lang="en-US" dirty="0"/>
              <a:t>ining Strategy</a:t>
            </a:r>
          </a:p>
        </p:txBody>
      </p:sp>
      <p:sp>
        <p:nvSpPr>
          <p:cNvPr id="3" name="Rectangle 2"/>
          <p:cNvSpPr/>
          <p:nvPr/>
        </p:nvSpPr>
        <p:spPr>
          <a:xfrm>
            <a:off x="762000" y="7219146"/>
            <a:ext cx="5499839" cy="477054"/>
          </a:xfrm>
          <a:prstGeom prst="rect">
            <a:avLst/>
          </a:prstGeom>
        </p:spPr>
        <p:txBody>
          <a:bodyPr wrap="none">
            <a:spAutoFit/>
          </a:bodyPr>
          <a:lstStyle/>
          <a:p>
            <a:r>
              <a:rPr lang="en-US" b="1" dirty="0"/>
              <a:t>D</a:t>
            </a:r>
            <a:r>
              <a:rPr lang="en-US" dirty="0"/>
              <a:t>ominant </a:t>
            </a:r>
            <a:r>
              <a:rPr lang="en-US" b="1" dirty="0"/>
              <a:t>P</a:t>
            </a:r>
            <a:r>
              <a:rPr lang="en-US" dirty="0"/>
              <a:t>atch </a:t>
            </a:r>
            <a:r>
              <a:rPr lang="en-US" b="1" dirty="0"/>
              <a:t>A</a:t>
            </a:r>
            <a:r>
              <a:rPr lang="en-US" dirty="0"/>
              <a:t>mplitude </a:t>
            </a:r>
            <a:r>
              <a:rPr lang="en-US" b="1" dirty="0"/>
              <a:t>P</a:t>
            </a:r>
            <a:r>
              <a:rPr lang="en-US" dirty="0"/>
              <a:t>erturbation </a:t>
            </a:r>
          </a:p>
        </p:txBody>
      </p:sp>
      <p:sp>
        <p:nvSpPr>
          <p:cNvPr id="4" name="Slide Number Placeholder 3"/>
          <p:cNvSpPr>
            <a:spLocks noGrp="1"/>
          </p:cNvSpPr>
          <p:nvPr>
            <p:ph type="sldNum" sz="quarter" idx="12"/>
          </p:nvPr>
        </p:nvSpPr>
        <p:spPr/>
        <p:txBody>
          <a:bodyPr/>
          <a:lstStyle/>
          <a:p>
            <a:fld id="{1793176B-0342-4F3C-8DE7-107A6844DDAC}" type="slidenum">
              <a:rPr lang="en-US" smtClean="0"/>
              <a:pPr/>
              <a:t>35</a:t>
            </a:fld>
            <a:endParaRPr lang="en-US" dirty="0"/>
          </a:p>
        </p:txBody>
      </p:sp>
    </p:spTree>
    <p:extLst>
      <p:ext uri="{BB962C8B-B14F-4D97-AF65-F5344CB8AC3E}">
        <p14:creationId xmlns:p14="http://schemas.microsoft.com/office/powerpoint/2010/main" val="407506437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97" y="1097280"/>
            <a:ext cx="14381183" cy="658368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1793176B-0342-4F3C-8DE7-107A6844DDAC}" type="slidenum">
              <a:rPr lang="en-US" smtClean="0"/>
              <a:pPr/>
              <a:t>36</a:t>
            </a:fld>
            <a:endParaRPr lang="en-US" dirty="0"/>
          </a:p>
        </p:txBody>
      </p:sp>
    </p:spTree>
    <p:extLst>
      <p:ext uri="{BB962C8B-B14F-4D97-AF65-F5344CB8AC3E}">
        <p14:creationId xmlns:p14="http://schemas.microsoft.com/office/powerpoint/2010/main" val="320198378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Google Shape;1602;p42"/>
          <p:cNvSpPr txBox="1">
            <a:spLocks noGrp="1"/>
          </p:cNvSpPr>
          <p:nvPr/>
        </p:nvSpPr>
        <p:spPr>
          <a:xfrm>
            <a:off x="-685800" y="228600"/>
            <a:ext cx="12585995" cy="10058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lvl="0">
              <a:buClr>
                <a:srgbClr val="F3F3F3"/>
              </a:buClr>
              <a:defRPr/>
            </a:pPr>
            <a:r>
              <a:rPr lang="en-US" sz="3600" dirty="0">
                <a:solidFill>
                  <a:schemeClr val="tx1">
                    <a:lumMod val="95000"/>
                    <a:lumOff val="5000"/>
                  </a:schemeClr>
                </a:solidFill>
              </a:rPr>
              <a:t>4.4. </a:t>
            </a:r>
            <a:r>
              <a:rPr lang="en-US" sz="3600" dirty="0" err="1">
                <a:solidFill>
                  <a:schemeClr val="tx1">
                    <a:lumMod val="95000"/>
                    <a:lumOff val="5000"/>
                  </a:schemeClr>
                </a:solidFill>
              </a:rPr>
              <a:t>KeyPoint</a:t>
            </a:r>
            <a:r>
              <a:rPr lang="en-US" sz="3600" dirty="0">
                <a:solidFill>
                  <a:schemeClr val="tx1">
                    <a:lumMod val="95000"/>
                    <a:lumOff val="5000"/>
                  </a:schemeClr>
                </a:solidFill>
              </a:rPr>
              <a:t> Relative Position Encoding for Face Recognition</a:t>
            </a:r>
          </a:p>
          <a:p>
            <a:pPr lvl="0" algn="l">
              <a:buClr>
                <a:srgbClr val="F3F3F3"/>
              </a:buClr>
              <a:defRPr/>
            </a:pPr>
            <a:endParaRPr lang="en-US" sz="3600" dirty="0">
              <a:solidFill>
                <a:schemeClr val="tx1"/>
              </a:solidFill>
              <a:latin typeface="+mj-lt"/>
            </a:endParaRPr>
          </a:p>
        </p:txBody>
      </p:sp>
      <p:sp>
        <p:nvSpPr>
          <p:cNvPr id="558" name="Google Shape;115;p26"/>
          <p:cNvSpPr txBox="1">
            <a:spLocks noGrp="1"/>
          </p:cNvSpPr>
          <p:nvPr>
            <p:ph type="title" idx="4294967295"/>
          </p:nvPr>
        </p:nvSpPr>
        <p:spPr>
          <a:xfrm>
            <a:off x="2128722" y="2305544"/>
            <a:ext cx="4881678" cy="505800"/>
          </a:xfrm>
          <a:prstGeom prst="rect">
            <a:avLst/>
          </a:prstGeom>
        </p:spPr>
        <p:txBody>
          <a:bodyPr spcFirstLastPara="1" wrap="square" lIns="114857" tIns="114857" rIns="114857" bIns="114857" anchor="ctr" anchorCtr="0">
            <a:noAutofit/>
          </a:bodyPr>
          <a:lstStyle/>
          <a:p>
            <a:pPr marR="90454" algn="l">
              <a:defRPr/>
            </a:pPr>
            <a:r>
              <a:rPr lang="en-US" sz="2800" b="1" kern="0" dirty="0">
                <a:sym typeface="Rajdhani"/>
              </a:rPr>
              <a:t>KHÓ KHĂN TỒN TẠI</a:t>
            </a:r>
          </a:p>
        </p:txBody>
      </p:sp>
      <p:sp>
        <p:nvSpPr>
          <p:cNvPr id="559" name="Google Shape;116;p26"/>
          <p:cNvSpPr txBox="1">
            <a:spLocks/>
          </p:cNvSpPr>
          <p:nvPr/>
        </p:nvSpPr>
        <p:spPr>
          <a:xfrm>
            <a:off x="2057400" y="2667000"/>
            <a:ext cx="4380508" cy="7736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00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spcAft>
                <a:spcPts val="2010"/>
              </a:spcAft>
              <a:buClr>
                <a:srgbClr val="F3F3F3"/>
              </a:buClr>
              <a:defRPr/>
            </a:pPr>
            <a:r>
              <a:rPr lang="en-US" sz="2800" i="1" kern="0" dirty="0" err="1">
                <a:solidFill>
                  <a:schemeClr val="tx1"/>
                </a:solidFill>
                <a:latin typeface="+mj-lt"/>
              </a:rPr>
              <a:t>Các</a:t>
            </a:r>
            <a:r>
              <a:rPr lang="en-US" sz="2800" i="1" kern="0" dirty="0">
                <a:solidFill>
                  <a:schemeClr val="tx1"/>
                </a:solidFill>
                <a:latin typeface="+mj-lt"/>
              </a:rPr>
              <a:t> </a:t>
            </a:r>
            <a:r>
              <a:rPr lang="en-US" sz="2800" i="1" kern="0" dirty="0" err="1">
                <a:solidFill>
                  <a:schemeClr val="tx1"/>
                </a:solidFill>
                <a:latin typeface="+mj-lt"/>
              </a:rPr>
              <a:t>mô</a:t>
            </a:r>
            <a:r>
              <a:rPr lang="en-US" sz="2800" i="1" kern="0" dirty="0">
                <a:solidFill>
                  <a:schemeClr val="tx1"/>
                </a:solidFill>
                <a:latin typeface="+mj-lt"/>
              </a:rPr>
              <a:t> </a:t>
            </a:r>
            <a:r>
              <a:rPr lang="en-US" sz="2800" i="1" kern="0" dirty="0" err="1">
                <a:solidFill>
                  <a:schemeClr val="tx1"/>
                </a:solidFill>
                <a:latin typeface="+mj-lt"/>
              </a:rPr>
              <a:t>hình</a:t>
            </a:r>
            <a:r>
              <a:rPr lang="en-US" sz="2800" i="1" kern="0" dirty="0">
                <a:solidFill>
                  <a:schemeClr val="tx1"/>
                </a:solidFill>
                <a:latin typeface="+mj-lt"/>
              </a:rPr>
              <a:t> </a:t>
            </a:r>
            <a:r>
              <a:rPr lang="en-US" sz="2800" i="1" kern="0" dirty="0" err="1">
                <a:solidFill>
                  <a:schemeClr val="tx1"/>
                </a:solidFill>
                <a:latin typeface="+mj-lt"/>
              </a:rPr>
              <a:t>hiện</a:t>
            </a:r>
            <a:r>
              <a:rPr lang="en-US" sz="2800" i="1" kern="0" dirty="0">
                <a:solidFill>
                  <a:schemeClr val="tx1"/>
                </a:solidFill>
                <a:latin typeface="+mj-lt"/>
              </a:rPr>
              <a:t> </a:t>
            </a:r>
            <a:r>
              <a:rPr lang="en-US" sz="2800" i="1" kern="0" dirty="0" err="1">
                <a:solidFill>
                  <a:schemeClr val="tx1"/>
                </a:solidFill>
                <a:latin typeface="+mj-lt"/>
              </a:rPr>
              <a:t>tại</a:t>
            </a:r>
            <a:r>
              <a:rPr lang="en-US" sz="2800" i="1" kern="0" dirty="0">
                <a:solidFill>
                  <a:schemeClr val="tx1"/>
                </a:solidFill>
                <a:latin typeface="+mj-lt"/>
              </a:rPr>
              <a:t> </a:t>
            </a:r>
            <a:r>
              <a:rPr lang="en-US" sz="2800" i="1" kern="0" dirty="0" err="1">
                <a:solidFill>
                  <a:schemeClr val="tx1"/>
                </a:solidFill>
                <a:latin typeface="+mj-lt"/>
              </a:rPr>
              <a:t>đang</a:t>
            </a:r>
            <a:r>
              <a:rPr lang="en-US" sz="2800" i="1" kern="0" dirty="0">
                <a:solidFill>
                  <a:schemeClr val="tx1"/>
                </a:solidFill>
                <a:latin typeface="+mj-lt"/>
              </a:rPr>
              <a:t> </a:t>
            </a:r>
            <a:r>
              <a:rPr lang="en-US" sz="2800" i="1" kern="0" dirty="0" err="1">
                <a:solidFill>
                  <a:schemeClr val="tx1"/>
                </a:solidFill>
                <a:latin typeface="+mj-lt"/>
              </a:rPr>
              <a:t>gặp</a:t>
            </a:r>
            <a:r>
              <a:rPr lang="en-US" sz="2800" i="1" kern="0" dirty="0">
                <a:solidFill>
                  <a:schemeClr val="tx1"/>
                </a:solidFill>
                <a:latin typeface="+mj-lt"/>
              </a:rPr>
              <a:t> </a:t>
            </a:r>
            <a:r>
              <a:rPr lang="en-US" sz="2800" i="1" kern="0" dirty="0" err="1">
                <a:solidFill>
                  <a:schemeClr val="tx1"/>
                </a:solidFill>
                <a:latin typeface="+mj-lt"/>
              </a:rPr>
              <a:t>khó</a:t>
            </a:r>
            <a:r>
              <a:rPr lang="en-US" sz="2800" i="1" kern="0" dirty="0">
                <a:solidFill>
                  <a:schemeClr val="tx1"/>
                </a:solidFill>
                <a:latin typeface="+mj-lt"/>
              </a:rPr>
              <a:t> </a:t>
            </a:r>
            <a:r>
              <a:rPr lang="en-US" sz="2800" i="1" kern="0" dirty="0" err="1">
                <a:solidFill>
                  <a:schemeClr val="tx1"/>
                </a:solidFill>
                <a:latin typeface="+mj-lt"/>
              </a:rPr>
              <a:t>khăn</a:t>
            </a:r>
            <a:r>
              <a:rPr lang="en-US" sz="2800" i="1" kern="0" dirty="0">
                <a:solidFill>
                  <a:schemeClr val="tx1"/>
                </a:solidFill>
                <a:latin typeface="+mj-lt"/>
              </a:rPr>
              <a:t> </a:t>
            </a:r>
            <a:r>
              <a:rPr lang="en-US" sz="2800" i="1" kern="0" dirty="0" err="1">
                <a:solidFill>
                  <a:schemeClr val="tx1"/>
                </a:solidFill>
                <a:latin typeface="+mj-lt"/>
              </a:rPr>
              <a:t>trong</a:t>
            </a:r>
            <a:r>
              <a:rPr lang="en-US" sz="2800" i="1" kern="0" dirty="0">
                <a:solidFill>
                  <a:schemeClr val="tx1"/>
                </a:solidFill>
                <a:latin typeface="+mj-lt"/>
              </a:rPr>
              <a:t> </a:t>
            </a:r>
            <a:r>
              <a:rPr lang="en-US" sz="2800" i="1" kern="0" dirty="0" err="1">
                <a:solidFill>
                  <a:schemeClr val="tx1"/>
                </a:solidFill>
                <a:latin typeface="+mj-lt"/>
              </a:rPr>
              <a:t>biến</a:t>
            </a:r>
            <a:r>
              <a:rPr lang="en-US" sz="2800" i="1" kern="0" dirty="0">
                <a:solidFill>
                  <a:schemeClr val="tx1"/>
                </a:solidFill>
                <a:latin typeface="+mj-lt"/>
              </a:rPr>
              <a:t> </a:t>
            </a:r>
            <a:r>
              <a:rPr lang="en-US" sz="2800" i="1" kern="0" dirty="0" err="1">
                <a:solidFill>
                  <a:schemeClr val="tx1"/>
                </a:solidFill>
                <a:latin typeface="+mj-lt"/>
              </a:rPr>
              <a:t>dạng</a:t>
            </a:r>
            <a:r>
              <a:rPr lang="en-US" sz="2800" i="1" kern="0" dirty="0">
                <a:solidFill>
                  <a:schemeClr val="tx1"/>
                </a:solidFill>
                <a:latin typeface="+mj-lt"/>
              </a:rPr>
              <a:t> </a:t>
            </a:r>
            <a:r>
              <a:rPr lang="en-US" sz="2800" i="1" kern="0" dirty="0" err="1">
                <a:solidFill>
                  <a:schemeClr val="tx1"/>
                </a:solidFill>
                <a:latin typeface="+mj-lt"/>
              </a:rPr>
              <a:t>hình</a:t>
            </a:r>
            <a:r>
              <a:rPr lang="en-US" sz="2800" i="1" kern="0" dirty="0">
                <a:solidFill>
                  <a:schemeClr val="tx1"/>
                </a:solidFill>
                <a:latin typeface="+mj-lt"/>
              </a:rPr>
              <a:t> </a:t>
            </a:r>
            <a:r>
              <a:rPr lang="en-US" sz="2800" i="1" kern="0" dirty="0" err="1">
                <a:solidFill>
                  <a:schemeClr val="tx1"/>
                </a:solidFill>
                <a:latin typeface="+mj-lt"/>
              </a:rPr>
              <a:t>học</a:t>
            </a:r>
            <a:r>
              <a:rPr lang="en-US" sz="2800" i="1" kern="0" dirty="0">
                <a:solidFill>
                  <a:schemeClr val="tx1"/>
                </a:solidFill>
                <a:latin typeface="+mj-lt"/>
              </a:rPr>
              <a:t> </a:t>
            </a:r>
            <a:r>
              <a:rPr lang="en-US" sz="2800" i="1" kern="0" dirty="0" err="1">
                <a:solidFill>
                  <a:schemeClr val="tx1"/>
                </a:solidFill>
                <a:latin typeface="+mj-lt"/>
              </a:rPr>
              <a:t>đầu</a:t>
            </a:r>
            <a:r>
              <a:rPr lang="en-US" sz="2800" i="1" kern="0" dirty="0">
                <a:solidFill>
                  <a:schemeClr val="tx1"/>
                </a:solidFill>
                <a:latin typeface="+mj-lt"/>
              </a:rPr>
              <a:t> </a:t>
            </a:r>
            <a:r>
              <a:rPr lang="en-US" sz="2800" i="1" kern="0" dirty="0" err="1">
                <a:solidFill>
                  <a:schemeClr val="tx1"/>
                </a:solidFill>
                <a:latin typeface="+mj-lt"/>
              </a:rPr>
              <a:t>vào</a:t>
            </a:r>
            <a:r>
              <a:rPr lang="en-US" sz="2800" i="1" kern="0" dirty="0">
                <a:solidFill>
                  <a:schemeClr val="tx1"/>
                </a:solidFill>
                <a:latin typeface="+mj-lt"/>
              </a:rPr>
              <a:t>.</a:t>
            </a:r>
          </a:p>
        </p:txBody>
      </p:sp>
      <p:sp>
        <p:nvSpPr>
          <p:cNvPr id="560" name="Google Shape;117;p26"/>
          <p:cNvSpPr txBox="1">
            <a:spLocks/>
          </p:cNvSpPr>
          <p:nvPr/>
        </p:nvSpPr>
        <p:spPr>
          <a:xfrm>
            <a:off x="8743388" y="2259120"/>
            <a:ext cx="4591612" cy="505800"/>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marR="90454" defTabSz="1148761">
              <a:buClr>
                <a:srgbClr val="F3F3F3"/>
              </a:buClr>
              <a:defRPr/>
            </a:pPr>
            <a:r>
              <a:rPr lang="en-US" sz="2800" kern="0" dirty="0">
                <a:solidFill>
                  <a:schemeClr val="tx1"/>
                </a:solidFill>
                <a:latin typeface="+mj-lt"/>
              </a:rPr>
              <a:t>LỢI ÍCH CỦA PHƯƠNG PHÁP</a:t>
            </a:r>
          </a:p>
        </p:txBody>
      </p:sp>
      <p:sp>
        <p:nvSpPr>
          <p:cNvPr id="561" name="Google Shape;118;p26"/>
          <p:cNvSpPr txBox="1">
            <a:spLocks/>
          </p:cNvSpPr>
          <p:nvPr/>
        </p:nvSpPr>
        <p:spPr>
          <a:xfrm>
            <a:off x="8775754" y="2655360"/>
            <a:ext cx="4025846" cy="7736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00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00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spcAft>
                <a:spcPts val="2010"/>
              </a:spcAft>
              <a:buClr>
                <a:srgbClr val="F3F3F3"/>
              </a:buClr>
              <a:defRPr/>
            </a:pPr>
            <a:r>
              <a:rPr lang="en-US" sz="2800" i="1" kern="0" dirty="0" err="1">
                <a:solidFill>
                  <a:schemeClr val="tx1"/>
                </a:solidFill>
                <a:latin typeface="+mj-lt"/>
              </a:rPr>
              <a:t>Chống</a:t>
            </a:r>
            <a:r>
              <a:rPr lang="en-US" sz="2800" i="1" kern="0" dirty="0">
                <a:solidFill>
                  <a:schemeClr val="tx1"/>
                </a:solidFill>
                <a:latin typeface="+mj-lt"/>
              </a:rPr>
              <a:t> </a:t>
            </a:r>
            <a:r>
              <a:rPr lang="en-US" sz="2800" i="1" kern="0" dirty="0" err="1">
                <a:solidFill>
                  <a:schemeClr val="tx1"/>
                </a:solidFill>
                <a:latin typeface="+mj-lt"/>
              </a:rPr>
              <a:t>chịu</a:t>
            </a:r>
            <a:r>
              <a:rPr lang="en-US" sz="2800" i="1" kern="0" dirty="0">
                <a:solidFill>
                  <a:schemeClr val="tx1"/>
                </a:solidFill>
                <a:latin typeface="+mj-lt"/>
              </a:rPr>
              <a:t> </a:t>
            </a:r>
            <a:r>
              <a:rPr lang="en-US" sz="2800" i="1" kern="0" dirty="0" err="1">
                <a:solidFill>
                  <a:schemeClr val="tx1"/>
                </a:solidFill>
                <a:latin typeface="+mj-lt"/>
              </a:rPr>
              <a:t>mạnh</a:t>
            </a:r>
            <a:r>
              <a:rPr lang="en-US" sz="2800" i="1" kern="0" dirty="0">
                <a:solidFill>
                  <a:schemeClr val="tx1"/>
                </a:solidFill>
                <a:latin typeface="+mj-lt"/>
              </a:rPr>
              <a:t> </a:t>
            </a:r>
            <a:r>
              <a:rPr lang="en-US" sz="2800" i="1" kern="0" dirty="0" err="1">
                <a:solidFill>
                  <a:schemeClr val="tx1"/>
                </a:solidFill>
                <a:latin typeface="+mj-lt"/>
              </a:rPr>
              <a:t>mẽ</a:t>
            </a:r>
            <a:r>
              <a:rPr lang="en-US" sz="2800" i="1" kern="0" dirty="0">
                <a:solidFill>
                  <a:schemeClr val="tx1"/>
                </a:solidFill>
                <a:latin typeface="+mj-lt"/>
              </a:rPr>
              <a:t> </a:t>
            </a:r>
            <a:r>
              <a:rPr lang="en-US" sz="2800" i="1" kern="0" dirty="0" err="1">
                <a:solidFill>
                  <a:schemeClr val="tx1"/>
                </a:solidFill>
                <a:latin typeface="+mj-lt"/>
              </a:rPr>
              <a:t>hơn</a:t>
            </a:r>
            <a:r>
              <a:rPr lang="en-US" sz="2800" i="1" kern="0" dirty="0">
                <a:solidFill>
                  <a:schemeClr val="tx1"/>
                </a:solidFill>
                <a:latin typeface="+mj-lt"/>
              </a:rPr>
              <a:t> </a:t>
            </a:r>
            <a:r>
              <a:rPr lang="en-US" sz="2800" i="1" kern="0" dirty="0" err="1">
                <a:solidFill>
                  <a:schemeClr val="tx1"/>
                </a:solidFill>
                <a:latin typeface="+mj-lt"/>
              </a:rPr>
              <a:t>với</a:t>
            </a:r>
            <a:r>
              <a:rPr lang="en-US" sz="2800" i="1" kern="0" dirty="0">
                <a:solidFill>
                  <a:schemeClr val="tx1"/>
                </a:solidFill>
                <a:latin typeface="+mj-lt"/>
              </a:rPr>
              <a:t> </a:t>
            </a:r>
            <a:r>
              <a:rPr lang="en-US" sz="2800" i="1" kern="0" dirty="0" err="1">
                <a:solidFill>
                  <a:schemeClr val="tx1"/>
                </a:solidFill>
                <a:latin typeface="+mj-lt"/>
              </a:rPr>
              <a:t>các</a:t>
            </a:r>
            <a:r>
              <a:rPr lang="en-US" sz="2800" i="1" kern="0" dirty="0">
                <a:solidFill>
                  <a:schemeClr val="tx1"/>
                </a:solidFill>
                <a:latin typeface="+mj-lt"/>
              </a:rPr>
              <a:t> </a:t>
            </a:r>
            <a:r>
              <a:rPr lang="en-US" sz="2800" i="1" kern="0" dirty="0" err="1">
                <a:solidFill>
                  <a:schemeClr val="tx1"/>
                </a:solidFill>
                <a:latin typeface="+mj-lt"/>
              </a:rPr>
              <a:t>biến</a:t>
            </a:r>
            <a:r>
              <a:rPr lang="en-US" sz="2800" i="1" kern="0" dirty="0">
                <a:solidFill>
                  <a:schemeClr val="tx1"/>
                </a:solidFill>
                <a:latin typeface="+mj-lt"/>
              </a:rPr>
              <a:t> </a:t>
            </a:r>
            <a:r>
              <a:rPr lang="en-US" sz="2800" i="1" kern="0" dirty="0" err="1">
                <a:solidFill>
                  <a:schemeClr val="tx1"/>
                </a:solidFill>
                <a:latin typeface="+mj-lt"/>
              </a:rPr>
              <a:t>đổi</a:t>
            </a:r>
            <a:r>
              <a:rPr lang="en-US" sz="2800" i="1" kern="0" dirty="0">
                <a:solidFill>
                  <a:schemeClr val="tx1"/>
                </a:solidFill>
                <a:latin typeface="+mj-lt"/>
              </a:rPr>
              <a:t> </a:t>
            </a:r>
            <a:r>
              <a:rPr lang="en-US" sz="2800" i="1" kern="0" dirty="0" err="1">
                <a:solidFill>
                  <a:schemeClr val="tx1"/>
                </a:solidFill>
                <a:latin typeface="+mj-lt"/>
              </a:rPr>
              <a:t>hình</a:t>
            </a:r>
            <a:r>
              <a:rPr lang="en-US" sz="2800" i="1" kern="0" dirty="0">
                <a:solidFill>
                  <a:schemeClr val="tx1"/>
                </a:solidFill>
                <a:latin typeface="+mj-lt"/>
              </a:rPr>
              <a:t> </a:t>
            </a:r>
            <a:r>
              <a:rPr lang="en-US" sz="2800" i="1" kern="0" dirty="0" err="1">
                <a:solidFill>
                  <a:schemeClr val="tx1"/>
                </a:solidFill>
                <a:latin typeface="+mj-lt"/>
              </a:rPr>
              <a:t>học</a:t>
            </a:r>
            <a:r>
              <a:rPr lang="en-US" sz="2800" i="1" kern="0" dirty="0">
                <a:solidFill>
                  <a:schemeClr val="tx1"/>
                </a:solidFill>
                <a:latin typeface="+mj-lt"/>
              </a:rPr>
              <a:t>.</a:t>
            </a:r>
          </a:p>
        </p:txBody>
      </p:sp>
      <p:sp>
        <p:nvSpPr>
          <p:cNvPr id="562" name="Google Shape;119;p26"/>
          <p:cNvSpPr txBox="1">
            <a:spLocks/>
          </p:cNvSpPr>
          <p:nvPr/>
        </p:nvSpPr>
        <p:spPr>
          <a:xfrm>
            <a:off x="3581400" y="5399728"/>
            <a:ext cx="3886198" cy="505800"/>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defTabSz="1148761">
              <a:buClr>
                <a:srgbClr val="F3F3F3"/>
              </a:buClr>
              <a:defRPr/>
            </a:pPr>
            <a:r>
              <a:rPr lang="en-US" sz="2800" kern="0" dirty="0">
                <a:solidFill>
                  <a:schemeClr val="tx1"/>
                </a:solidFill>
                <a:latin typeface="+mj-lt"/>
              </a:rPr>
              <a:t>ĐỀ RA GIẢI PHÁP MỚI (KP-RPE)</a:t>
            </a:r>
          </a:p>
        </p:txBody>
      </p:sp>
      <p:sp>
        <p:nvSpPr>
          <p:cNvPr id="563" name="Google Shape;120;p26"/>
          <p:cNvSpPr txBox="1">
            <a:spLocks/>
          </p:cNvSpPr>
          <p:nvPr/>
        </p:nvSpPr>
        <p:spPr>
          <a:xfrm>
            <a:off x="3581400" y="5931960"/>
            <a:ext cx="4038599" cy="77364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15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lnSpc>
                <a:spcPct val="100000"/>
              </a:lnSpc>
              <a:spcAft>
                <a:spcPts val="2010"/>
              </a:spcAft>
              <a:buClr>
                <a:srgbClr val="F3F3F3"/>
              </a:buClr>
              <a:defRPr/>
            </a:pPr>
            <a:r>
              <a:rPr lang="en-US" sz="2800" i="1" kern="0" dirty="0" err="1">
                <a:solidFill>
                  <a:schemeClr val="tx1"/>
                </a:solidFill>
                <a:latin typeface="+mj-lt"/>
              </a:rPr>
              <a:t>Sự</a:t>
            </a:r>
            <a:r>
              <a:rPr lang="en-US" sz="2800" i="1" kern="0" dirty="0">
                <a:solidFill>
                  <a:schemeClr val="tx1"/>
                </a:solidFill>
                <a:latin typeface="+mj-lt"/>
              </a:rPr>
              <a:t> </a:t>
            </a:r>
            <a:r>
              <a:rPr lang="en-US" sz="2800" i="1" kern="0" dirty="0" err="1">
                <a:solidFill>
                  <a:schemeClr val="tx1"/>
                </a:solidFill>
                <a:latin typeface="+mj-lt"/>
              </a:rPr>
              <a:t>dụng</a:t>
            </a:r>
            <a:r>
              <a:rPr lang="en-US" sz="2800" i="1" kern="0" dirty="0">
                <a:solidFill>
                  <a:schemeClr val="tx1"/>
                </a:solidFill>
                <a:latin typeface="+mj-lt"/>
              </a:rPr>
              <a:t> </a:t>
            </a:r>
            <a:r>
              <a:rPr lang="en-US" sz="2800" i="1" kern="0" dirty="0" err="1">
                <a:solidFill>
                  <a:schemeClr val="tx1"/>
                </a:solidFill>
                <a:latin typeface="+mj-lt"/>
              </a:rPr>
              <a:t>các</a:t>
            </a:r>
            <a:r>
              <a:rPr lang="en-US" sz="2800" i="1" kern="0" dirty="0">
                <a:solidFill>
                  <a:schemeClr val="tx1"/>
                </a:solidFill>
                <a:latin typeface="+mj-lt"/>
              </a:rPr>
              <a:t> </a:t>
            </a:r>
            <a:r>
              <a:rPr lang="en-US" sz="2800" i="1" kern="0" dirty="0" err="1">
                <a:solidFill>
                  <a:schemeClr val="tx1"/>
                </a:solidFill>
                <a:latin typeface="+mj-lt"/>
              </a:rPr>
              <a:t>điểm</a:t>
            </a:r>
            <a:r>
              <a:rPr lang="en-US" sz="2800" i="1" kern="0" dirty="0">
                <a:solidFill>
                  <a:schemeClr val="tx1"/>
                </a:solidFill>
                <a:latin typeface="+mj-lt"/>
              </a:rPr>
              <a:t> </a:t>
            </a:r>
            <a:r>
              <a:rPr lang="en-US" sz="2800" i="1" kern="0" dirty="0" err="1">
                <a:solidFill>
                  <a:schemeClr val="tx1"/>
                </a:solidFill>
                <a:latin typeface="+mj-lt"/>
              </a:rPr>
              <a:t>mốc</a:t>
            </a:r>
            <a:r>
              <a:rPr lang="en-US" sz="2800" i="1" kern="0" dirty="0">
                <a:solidFill>
                  <a:schemeClr val="tx1"/>
                </a:solidFill>
                <a:latin typeface="+mj-lt"/>
              </a:rPr>
              <a:t> </a:t>
            </a:r>
            <a:r>
              <a:rPr lang="en-US" sz="2800" i="1" kern="0" dirty="0" err="1">
                <a:solidFill>
                  <a:schemeClr val="tx1"/>
                </a:solidFill>
                <a:latin typeface="+mj-lt"/>
              </a:rPr>
              <a:t>để</a:t>
            </a:r>
            <a:r>
              <a:rPr lang="en-US" sz="2800" i="1" kern="0" dirty="0">
                <a:solidFill>
                  <a:schemeClr val="tx1"/>
                </a:solidFill>
                <a:latin typeface="+mj-lt"/>
              </a:rPr>
              <a:t> </a:t>
            </a:r>
            <a:r>
              <a:rPr lang="en-US" sz="2800" i="1" kern="0" dirty="0" err="1">
                <a:solidFill>
                  <a:schemeClr val="tx1"/>
                </a:solidFill>
                <a:latin typeface="+mj-lt"/>
              </a:rPr>
              <a:t>xác</a:t>
            </a:r>
            <a:r>
              <a:rPr lang="en-US" sz="2800" i="1" kern="0" dirty="0">
                <a:solidFill>
                  <a:schemeClr val="tx1"/>
                </a:solidFill>
                <a:latin typeface="+mj-lt"/>
              </a:rPr>
              <a:t> </a:t>
            </a:r>
            <a:r>
              <a:rPr lang="en-US" sz="2800" i="1" kern="0" dirty="0" err="1">
                <a:solidFill>
                  <a:schemeClr val="tx1"/>
                </a:solidFill>
                <a:latin typeface="+mj-lt"/>
              </a:rPr>
              <a:t>định</a:t>
            </a:r>
            <a:r>
              <a:rPr lang="en-US" sz="2800" i="1" kern="0" dirty="0">
                <a:solidFill>
                  <a:schemeClr val="tx1"/>
                </a:solidFill>
                <a:latin typeface="+mj-lt"/>
              </a:rPr>
              <a:t> </a:t>
            </a:r>
            <a:r>
              <a:rPr lang="en-US" sz="2800" i="1" kern="0" dirty="0" err="1">
                <a:solidFill>
                  <a:schemeClr val="tx1"/>
                </a:solidFill>
                <a:latin typeface="+mj-lt"/>
              </a:rPr>
              <a:t>vị</a:t>
            </a:r>
            <a:r>
              <a:rPr lang="en-US" sz="2800" i="1" kern="0" dirty="0">
                <a:solidFill>
                  <a:schemeClr val="tx1"/>
                </a:solidFill>
                <a:latin typeface="+mj-lt"/>
              </a:rPr>
              <a:t> </a:t>
            </a:r>
            <a:r>
              <a:rPr lang="en-US" sz="2800" i="1" kern="0" dirty="0" err="1">
                <a:solidFill>
                  <a:schemeClr val="tx1"/>
                </a:solidFill>
                <a:latin typeface="+mj-lt"/>
              </a:rPr>
              <a:t>trí</a:t>
            </a:r>
            <a:r>
              <a:rPr lang="en-US" sz="2800" i="1" kern="0" dirty="0">
                <a:solidFill>
                  <a:schemeClr val="tx1"/>
                </a:solidFill>
                <a:latin typeface="+mj-lt"/>
              </a:rPr>
              <a:t> </a:t>
            </a:r>
            <a:r>
              <a:rPr lang="en-US" sz="2800" i="1" kern="0" dirty="0" err="1">
                <a:solidFill>
                  <a:schemeClr val="tx1"/>
                </a:solidFill>
                <a:latin typeface="+mj-lt"/>
              </a:rPr>
              <a:t>tương</a:t>
            </a:r>
            <a:r>
              <a:rPr lang="en-US" sz="2800" i="1" kern="0" dirty="0">
                <a:solidFill>
                  <a:schemeClr val="tx1"/>
                </a:solidFill>
                <a:latin typeface="+mj-lt"/>
              </a:rPr>
              <a:t> </a:t>
            </a:r>
            <a:r>
              <a:rPr lang="en-US" sz="2800" i="1" kern="0" dirty="0" err="1">
                <a:solidFill>
                  <a:schemeClr val="tx1"/>
                </a:solidFill>
                <a:latin typeface="+mj-lt"/>
              </a:rPr>
              <a:t>đối</a:t>
            </a:r>
            <a:r>
              <a:rPr lang="en-US" sz="2800" i="1" kern="0" dirty="0">
                <a:solidFill>
                  <a:schemeClr val="tx1"/>
                </a:solidFill>
                <a:latin typeface="+mj-lt"/>
              </a:rPr>
              <a:t> </a:t>
            </a:r>
            <a:r>
              <a:rPr lang="en-US" sz="2800" i="1" kern="0" dirty="0" err="1">
                <a:solidFill>
                  <a:schemeClr val="tx1"/>
                </a:solidFill>
                <a:latin typeface="+mj-lt"/>
              </a:rPr>
              <a:t>giữa</a:t>
            </a:r>
            <a:r>
              <a:rPr lang="en-US" sz="2800" i="1" kern="0" dirty="0">
                <a:solidFill>
                  <a:schemeClr val="tx1"/>
                </a:solidFill>
                <a:latin typeface="+mj-lt"/>
              </a:rPr>
              <a:t> </a:t>
            </a:r>
            <a:r>
              <a:rPr lang="en-US" sz="2800" i="1" kern="0" dirty="0" err="1">
                <a:solidFill>
                  <a:schemeClr val="tx1"/>
                </a:solidFill>
                <a:latin typeface="+mj-lt"/>
              </a:rPr>
              <a:t>các</a:t>
            </a:r>
            <a:r>
              <a:rPr lang="en-US" sz="2800" i="1" kern="0" dirty="0">
                <a:solidFill>
                  <a:schemeClr val="tx1"/>
                </a:solidFill>
                <a:latin typeface="+mj-lt"/>
              </a:rPr>
              <a:t> </a:t>
            </a:r>
            <a:r>
              <a:rPr lang="en-US" sz="2800" i="1" kern="0" dirty="0" err="1">
                <a:solidFill>
                  <a:schemeClr val="tx1"/>
                </a:solidFill>
                <a:latin typeface="+mj-lt"/>
              </a:rPr>
              <a:t>điểm</a:t>
            </a:r>
            <a:r>
              <a:rPr lang="en-US" sz="2800" i="1" kern="0" dirty="0">
                <a:solidFill>
                  <a:schemeClr val="tx1"/>
                </a:solidFill>
                <a:latin typeface="+mj-lt"/>
              </a:rPr>
              <a:t> </a:t>
            </a:r>
            <a:r>
              <a:rPr lang="en-US" sz="2800" i="1" kern="0" dirty="0" err="1">
                <a:solidFill>
                  <a:schemeClr val="tx1"/>
                </a:solidFill>
                <a:latin typeface="+mj-lt"/>
              </a:rPr>
              <a:t>ảnh</a:t>
            </a:r>
            <a:endParaRPr lang="en-US" sz="2800" i="1" kern="0" dirty="0">
              <a:solidFill>
                <a:schemeClr val="tx1"/>
              </a:solidFill>
              <a:latin typeface="+mj-lt"/>
            </a:endParaRPr>
          </a:p>
        </p:txBody>
      </p:sp>
      <p:sp>
        <p:nvSpPr>
          <p:cNvPr id="564" name="Google Shape;121;p26"/>
          <p:cNvSpPr txBox="1">
            <a:spLocks/>
          </p:cNvSpPr>
          <p:nvPr/>
        </p:nvSpPr>
        <p:spPr>
          <a:xfrm>
            <a:off x="9999866" y="5783430"/>
            <a:ext cx="4020934" cy="505800"/>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7200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marR="90454" defTabSz="1148761">
              <a:buClr>
                <a:srgbClr val="F3F3F3"/>
              </a:buClr>
              <a:defRPr/>
            </a:pPr>
            <a:r>
              <a:rPr lang="en-US" sz="2800" kern="0" dirty="0">
                <a:solidFill>
                  <a:schemeClr val="tx1"/>
                </a:solidFill>
                <a:latin typeface="+mj-lt"/>
              </a:rPr>
              <a:t>KẾT QUẢ THỰC NGHIỆM</a:t>
            </a:r>
          </a:p>
        </p:txBody>
      </p:sp>
      <p:sp>
        <p:nvSpPr>
          <p:cNvPr id="565" name="Google Shape;122;p26"/>
          <p:cNvSpPr txBox="1">
            <a:spLocks/>
          </p:cNvSpPr>
          <p:nvPr/>
        </p:nvSpPr>
        <p:spPr>
          <a:xfrm>
            <a:off x="9999866" y="6289229"/>
            <a:ext cx="3944734" cy="660210"/>
          </a:xfrm>
          <a:prstGeom prst="rect">
            <a:avLst/>
          </a:prstGeom>
          <a:noFill/>
          <a:ln>
            <a:noFill/>
          </a:ln>
        </p:spPr>
        <p:txBody>
          <a:bodyPr spcFirstLastPara="1" wrap="square" lIns="114857" tIns="114857" rIns="114857" bIns="114857"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1pPr>
            <a:lvl2pPr marL="914400" marR="0" lvl="1"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2pPr>
            <a:lvl3pPr marL="1371600" marR="0" lvl="2"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3pPr>
            <a:lvl4pPr marL="1828800" marR="0" lvl="3"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4pPr>
            <a:lvl5pPr marL="2286000" marR="0" lvl="4"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5pPr>
            <a:lvl6pPr marL="2743200" marR="0" lvl="5"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6pPr>
            <a:lvl7pPr marL="3200400" marR="0" lvl="6"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7pPr>
            <a:lvl8pPr marL="3657600" marR="0" lvl="7" indent="-304800" algn="l" rtl="0">
              <a:lnSpc>
                <a:spcPct val="115000"/>
              </a:lnSpc>
              <a:spcBef>
                <a:spcPts val="1600"/>
              </a:spcBef>
              <a:spcAft>
                <a:spcPts val="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8pPr>
            <a:lvl9pPr marL="4114800" marR="0" lvl="8" indent="-304800" algn="l" rtl="0">
              <a:lnSpc>
                <a:spcPct val="115000"/>
              </a:lnSpc>
              <a:spcBef>
                <a:spcPts val="1600"/>
              </a:spcBef>
              <a:spcAft>
                <a:spcPts val="1600"/>
              </a:spcAft>
              <a:buClr>
                <a:schemeClr val="lt2"/>
              </a:buClr>
              <a:buSzPts val="1200"/>
              <a:buFont typeface="Fira Sans Condensed"/>
              <a:buNone/>
              <a:defRPr sz="1400" b="0" i="0" u="none" strike="noStrike" cap="none">
                <a:solidFill>
                  <a:schemeClr val="lt2"/>
                </a:solidFill>
                <a:latin typeface="Fira Sans Condensed"/>
                <a:ea typeface="Fira Sans Condensed"/>
                <a:cs typeface="Fira Sans Condensed"/>
                <a:sym typeface="Fira Sans Condensed"/>
              </a:defRPr>
            </a:lvl9pPr>
          </a:lstStyle>
          <a:p>
            <a:pPr marL="0" indent="0" defTabSz="1148761">
              <a:lnSpc>
                <a:spcPct val="100000"/>
              </a:lnSpc>
              <a:spcAft>
                <a:spcPts val="2010"/>
              </a:spcAft>
              <a:buClr>
                <a:srgbClr val="F3F3F3"/>
              </a:buClr>
              <a:defRPr/>
            </a:pPr>
            <a:r>
              <a:rPr lang="en-US" sz="2800" i="1" kern="0" dirty="0" err="1">
                <a:solidFill>
                  <a:schemeClr val="tx1"/>
                </a:solidFill>
                <a:latin typeface="+mj-lt"/>
              </a:rPr>
              <a:t>Phương</a:t>
            </a:r>
            <a:r>
              <a:rPr lang="en-US" sz="2800" i="1" kern="0" dirty="0">
                <a:solidFill>
                  <a:schemeClr val="tx1"/>
                </a:solidFill>
                <a:latin typeface="+mj-lt"/>
              </a:rPr>
              <a:t> </a:t>
            </a:r>
            <a:r>
              <a:rPr lang="en-US" sz="2800" i="1" kern="0" dirty="0" err="1">
                <a:solidFill>
                  <a:schemeClr val="tx1"/>
                </a:solidFill>
                <a:latin typeface="+mj-lt"/>
              </a:rPr>
              <a:t>pháp</a:t>
            </a:r>
            <a:r>
              <a:rPr lang="en-US" sz="2800" i="1" kern="0" dirty="0">
                <a:solidFill>
                  <a:schemeClr val="tx1"/>
                </a:solidFill>
                <a:latin typeface="+mj-lt"/>
              </a:rPr>
              <a:t> </a:t>
            </a:r>
            <a:r>
              <a:rPr lang="en-US" sz="2800" i="1" kern="0" dirty="0" err="1">
                <a:solidFill>
                  <a:schemeClr val="tx1"/>
                </a:solidFill>
                <a:latin typeface="+mj-lt"/>
              </a:rPr>
              <a:t>đã</a:t>
            </a:r>
            <a:r>
              <a:rPr lang="en-US" sz="2800" i="1" kern="0" dirty="0">
                <a:solidFill>
                  <a:schemeClr val="tx1"/>
                </a:solidFill>
                <a:latin typeface="+mj-lt"/>
              </a:rPr>
              <a:t> </a:t>
            </a:r>
            <a:r>
              <a:rPr lang="en-US" sz="2800" i="1" kern="0" dirty="0" err="1">
                <a:solidFill>
                  <a:schemeClr val="tx1"/>
                </a:solidFill>
                <a:latin typeface="+mj-lt"/>
              </a:rPr>
              <a:t>mang</a:t>
            </a:r>
            <a:r>
              <a:rPr lang="en-US" sz="2800" i="1" kern="0" dirty="0">
                <a:solidFill>
                  <a:schemeClr val="tx1"/>
                </a:solidFill>
                <a:latin typeface="+mj-lt"/>
              </a:rPr>
              <a:t> </a:t>
            </a:r>
            <a:r>
              <a:rPr lang="en-US" sz="2800" i="1" kern="0" dirty="0" err="1">
                <a:solidFill>
                  <a:schemeClr val="tx1"/>
                </a:solidFill>
                <a:latin typeface="+mj-lt"/>
              </a:rPr>
              <a:t>lại</a:t>
            </a:r>
            <a:r>
              <a:rPr lang="en-US" sz="2800" i="1" kern="0" dirty="0">
                <a:solidFill>
                  <a:schemeClr val="tx1"/>
                </a:solidFill>
                <a:latin typeface="+mj-lt"/>
              </a:rPr>
              <a:t> </a:t>
            </a:r>
            <a:r>
              <a:rPr lang="en-US" sz="2800" i="1" kern="0" dirty="0" err="1">
                <a:solidFill>
                  <a:schemeClr val="tx1"/>
                </a:solidFill>
                <a:latin typeface="+mj-lt"/>
              </a:rPr>
              <a:t>hiệu</a:t>
            </a:r>
            <a:r>
              <a:rPr lang="en-US" sz="2800" i="1" kern="0" dirty="0">
                <a:solidFill>
                  <a:schemeClr val="tx1"/>
                </a:solidFill>
                <a:latin typeface="+mj-lt"/>
              </a:rPr>
              <a:t> </a:t>
            </a:r>
            <a:r>
              <a:rPr lang="en-US" sz="2800" i="1" kern="0" dirty="0" err="1">
                <a:solidFill>
                  <a:schemeClr val="tx1"/>
                </a:solidFill>
                <a:latin typeface="+mj-lt"/>
              </a:rPr>
              <a:t>quả</a:t>
            </a:r>
            <a:r>
              <a:rPr lang="en-US" sz="2800" i="1" kern="0" dirty="0">
                <a:solidFill>
                  <a:schemeClr val="tx1"/>
                </a:solidFill>
                <a:latin typeface="+mj-lt"/>
              </a:rPr>
              <a:t> </a:t>
            </a:r>
            <a:r>
              <a:rPr lang="en-US" sz="2800" i="1" kern="0" dirty="0" err="1">
                <a:solidFill>
                  <a:schemeClr val="tx1"/>
                </a:solidFill>
                <a:latin typeface="+mj-lt"/>
              </a:rPr>
              <a:t>khá</a:t>
            </a:r>
            <a:r>
              <a:rPr lang="en-US" sz="2800" i="1" kern="0" dirty="0">
                <a:solidFill>
                  <a:schemeClr val="tx1"/>
                </a:solidFill>
                <a:latin typeface="+mj-lt"/>
              </a:rPr>
              <a:t> </a:t>
            </a:r>
            <a:r>
              <a:rPr lang="en-US" sz="2800" i="1" kern="0" dirty="0" err="1">
                <a:solidFill>
                  <a:schemeClr val="tx1"/>
                </a:solidFill>
                <a:latin typeface="+mj-lt"/>
              </a:rPr>
              <a:t>ấn</a:t>
            </a:r>
            <a:r>
              <a:rPr lang="en-US" sz="2800" i="1" kern="0" dirty="0">
                <a:solidFill>
                  <a:schemeClr val="tx1"/>
                </a:solidFill>
                <a:latin typeface="+mj-lt"/>
              </a:rPr>
              <a:t> </a:t>
            </a:r>
            <a:r>
              <a:rPr lang="en-US" sz="2800" i="1" kern="0" dirty="0" err="1">
                <a:solidFill>
                  <a:schemeClr val="tx1"/>
                </a:solidFill>
                <a:latin typeface="+mj-lt"/>
              </a:rPr>
              <a:t>tượng</a:t>
            </a:r>
            <a:endParaRPr lang="en-US" sz="2800" i="1" kern="0" dirty="0">
              <a:solidFill>
                <a:schemeClr val="tx1"/>
              </a:solidFill>
              <a:latin typeface="+mj-lt"/>
            </a:endParaRPr>
          </a:p>
        </p:txBody>
      </p:sp>
      <p:sp>
        <p:nvSpPr>
          <p:cNvPr id="566" name="Google Shape;123;p26"/>
          <p:cNvSpPr txBox="1">
            <a:spLocks/>
          </p:cNvSpPr>
          <p:nvPr/>
        </p:nvSpPr>
        <p:spPr>
          <a:xfrm>
            <a:off x="2209800" y="6096000"/>
            <a:ext cx="970893" cy="528998"/>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600" kern="0" dirty="0">
                <a:solidFill>
                  <a:schemeClr val="accent6">
                    <a:lumMod val="50000"/>
                  </a:schemeClr>
                </a:solidFill>
                <a:latin typeface="+mj-lt"/>
              </a:rPr>
              <a:t>02</a:t>
            </a:r>
          </a:p>
        </p:txBody>
      </p:sp>
      <p:sp>
        <p:nvSpPr>
          <p:cNvPr id="567" name="Google Shape;124;p26"/>
          <p:cNvSpPr txBox="1">
            <a:spLocks/>
          </p:cNvSpPr>
          <p:nvPr/>
        </p:nvSpPr>
        <p:spPr>
          <a:xfrm>
            <a:off x="762000" y="2590800"/>
            <a:ext cx="1217000" cy="624572"/>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600" kern="0" dirty="0">
                <a:solidFill>
                  <a:schemeClr val="accent6">
                    <a:lumMod val="50000"/>
                  </a:schemeClr>
                </a:solidFill>
                <a:latin typeface="+mj-lt"/>
              </a:rPr>
              <a:t>01</a:t>
            </a:r>
          </a:p>
        </p:txBody>
      </p:sp>
      <p:sp>
        <p:nvSpPr>
          <p:cNvPr id="568" name="Google Shape;125;p26"/>
          <p:cNvSpPr txBox="1">
            <a:spLocks/>
          </p:cNvSpPr>
          <p:nvPr/>
        </p:nvSpPr>
        <p:spPr>
          <a:xfrm>
            <a:off x="8718295" y="6150089"/>
            <a:ext cx="1027912" cy="619660"/>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600" kern="0" dirty="0">
                <a:solidFill>
                  <a:schemeClr val="accent6">
                    <a:lumMod val="50000"/>
                  </a:schemeClr>
                </a:solidFill>
                <a:latin typeface="+mj-lt"/>
              </a:rPr>
              <a:t>04</a:t>
            </a:r>
          </a:p>
        </p:txBody>
      </p:sp>
      <p:sp>
        <p:nvSpPr>
          <p:cNvPr id="569" name="Google Shape;126;p26"/>
          <p:cNvSpPr txBox="1">
            <a:spLocks/>
          </p:cNvSpPr>
          <p:nvPr/>
        </p:nvSpPr>
        <p:spPr>
          <a:xfrm>
            <a:off x="7459865" y="2486262"/>
            <a:ext cx="1029864" cy="637938"/>
          </a:xfrm>
          <a:prstGeom prst="rect">
            <a:avLst/>
          </a:prstGeom>
          <a:noFill/>
          <a:ln>
            <a:noFill/>
          </a:ln>
        </p:spPr>
        <p:txBody>
          <a:bodyPr spcFirstLastPara="1" wrap="square" lIns="114857" tIns="114857" rIns="114857" bIns="11485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2"/>
              </a:buClr>
              <a:buSzPts val="4800"/>
              <a:buFont typeface="Rajdhani"/>
              <a:buNone/>
              <a:defRPr sz="24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4800"/>
              <a:buFont typeface="Rajdhani"/>
              <a:buNone/>
              <a:defRPr sz="4800" b="1" i="0" u="none" strike="noStrike" cap="none">
                <a:solidFill>
                  <a:schemeClr val="lt2"/>
                </a:solidFill>
                <a:latin typeface="Rajdhani"/>
                <a:ea typeface="Rajdhani"/>
                <a:cs typeface="Rajdhani"/>
                <a:sym typeface="Rajdhani"/>
              </a:defRPr>
            </a:lvl9pPr>
          </a:lstStyle>
          <a:p>
            <a:pPr defTabSz="1148761">
              <a:buClr>
                <a:srgbClr val="F3F3F3"/>
              </a:buClr>
              <a:defRPr/>
            </a:pPr>
            <a:r>
              <a:rPr lang="en" sz="3600" kern="0" dirty="0">
                <a:solidFill>
                  <a:schemeClr val="accent6">
                    <a:lumMod val="50000"/>
                  </a:schemeClr>
                </a:solidFill>
                <a:latin typeface="+mj-lt"/>
              </a:rPr>
              <a:t>03</a:t>
            </a:r>
          </a:p>
        </p:txBody>
      </p:sp>
      <p:cxnSp>
        <p:nvCxnSpPr>
          <p:cNvPr id="570" name="Google Shape;127;p26"/>
          <p:cNvCxnSpPr/>
          <p:nvPr/>
        </p:nvCxnSpPr>
        <p:spPr>
          <a:xfrm>
            <a:off x="3276600" y="6020230"/>
            <a:ext cx="0" cy="756720"/>
          </a:xfrm>
          <a:prstGeom prst="straightConnector1">
            <a:avLst/>
          </a:prstGeom>
          <a:noFill/>
          <a:ln w="19050" cap="flat" cmpd="sng">
            <a:solidFill>
              <a:srgbClr val="F3F3F3"/>
            </a:solidFill>
            <a:prstDash val="solid"/>
            <a:round/>
            <a:headEnd type="oval" w="med" len="med"/>
            <a:tailEnd type="oval" w="med" len="med"/>
          </a:ln>
        </p:spPr>
      </p:cxnSp>
      <p:cxnSp>
        <p:nvCxnSpPr>
          <p:cNvPr id="571" name="Google Shape;128;p26"/>
          <p:cNvCxnSpPr/>
          <p:nvPr/>
        </p:nvCxnSpPr>
        <p:spPr>
          <a:xfrm>
            <a:off x="8588155" y="2457078"/>
            <a:ext cx="0" cy="756720"/>
          </a:xfrm>
          <a:prstGeom prst="straightConnector1">
            <a:avLst/>
          </a:prstGeom>
          <a:noFill/>
          <a:ln w="19050" cap="flat" cmpd="sng">
            <a:solidFill>
              <a:srgbClr val="F3F3F3"/>
            </a:solidFill>
            <a:prstDash val="solid"/>
            <a:round/>
            <a:headEnd type="oval" w="med" len="med"/>
            <a:tailEnd type="oval" w="med" len="med"/>
          </a:ln>
        </p:spPr>
      </p:cxnSp>
      <p:cxnSp>
        <p:nvCxnSpPr>
          <p:cNvPr id="572" name="Google Shape;129;p26"/>
          <p:cNvCxnSpPr/>
          <p:nvPr/>
        </p:nvCxnSpPr>
        <p:spPr>
          <a:xfrm>
            <a:off x="9844631" y="6013030"/>
            <a:ext cx="0" cy="756720"/>
          </a:xfrm>
          <a:prstGeom prst="straightConnector1">
            <a:avLst/>
          </a:prstGeom>
          <a:noFill/>
          <a:ln w="19050" cap="flat" cmpd="sng">
            <a:solidFill>
              <a:srgbClr val="F3F3F3"/>
            </a:solidFill>
            <a:prstDash val="solid"/>
            <a:round/>
            <a:headEnd type="oval" w="med" len="med"/>
            <a:tailEnd type="oval" w="med" len="med"/>
          </a:ln>
        </p:spPr>
      </p:cxnSp>
      <p:cxnSp>
        <p:nvCxnSpPr>
          <p:cNvPr id="573" name="Google Shape;130;p26"/>
          <p:cNvCxnSpPr/>
          <p:nvPr/>
        </p:nvCxnSpPr>
        <p:spPr>
          <a:xfrm>
            <a:off x="1959455" y="2651760"/>
            <a:ext cx="0" cy="756720"/>
          </a:xfrm>
          <a:prstGeom prst="straightConnector1">
            <a:avLst/>
          </a:prstGeom>
          <a:noFill/>
          <a:ln w="19050" cap="flat" cmpd="sng">
            <a:solidFill>
              <a:srgbClr val="F3F3F3"/>
            </a:solidFill>
            <a:prstDash val="solid"/>
            <a:round/>
            <a:headEnd type="oval" w="med" len="med"/>
            <a:tailEnd type="oval" w="med" len="med"/>
          </a:ln>
        </p:spPr>
      </p:cxnSp>
      <p:sp>
        <p:nvSpPr>
          <p:cNvPr id="2" name="Slide Number Placeholder 1"/>
          <p:cNvSpPr>
            <a:spLocks noGrp="1"/>
          </p:cNvSpPr>
          <p:nvPr>
            <p:ph type="sldNum" sz="quarter" idx="12"/>
          </p:nvPr>
        </p:nvSpPr>
        <p:spPr/>
        <p:txBody>
          <a:bodyPr/>
          <a:lstStyle/>
          <a:p>
            <a:fld id="{1793176B-0342-4F3C-8DE7-107A6844DDAC}" type="slidenum">
              <a:rPr lang="en-US" smtClean="0"/>
              <a:pPr/>
              <a:t>37</a:t>
            </a:fld>
            <a:endParaRPr lang="en-US" dirty="0"/>
          </a:p>
        </p:txBody>
      </p:sp>
    </p:spTree>
    <p:extLst>
      <p:ext uri="{BB962C8B-B14F-4D97-AF65-F5344CB8AC3E}">
        <p14:creationId xmlns:p14="http://schemas.microsoft.com/office/powerpoint/2010/main" val="235608276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45" y="1965960"/>
            <a:ext cx="13190757" cy="329184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295400" y="6096000"/>
            <a:ext cx="12344400" cy="1477328"/>
          </a:xfrm>
          <a:prstGeom prst="rect">
            <a:avLst/>
          </a:prstGeom>
          <a:noFill/>
        </p:spPr>
        <p:txBody>
          <a:bodyPr wrap="square" rtlCol="0">
            <a:spAutoFit/>
          </a:bodyPr>
          <a:lstStyle/>
          <a:p>
            <a:r>
              <a:rPr lang="en-US" sz="3000" noProof="1"/>
              <a:t>       Ở phương pháp cũ, khi có một biến đổi hình học xảy ra với hình ảnh đầu vào thì mô hình đã không xác định đúng mối liên hệ giữa các thành phần tên khuôn mặt, dẫn đến hiệu quả của mô hình sẽ giảm .</a:t>
            </a:r>
          </a:p>
        </p:txBody>
      </p:sp>
      <p:sp>
        <p:nvSpPr>
          <p:cNvPr id="2" name="Slide Number Placeholder 1"/>
          <p:cNvSpPr>
            <a:spLocks noGrp="1"/>
          </p:cNvSpPr>
          <p:nvPr>
            <p:ph type="sldNum" sz="quarter" idx="12"/>
          </p:nvPr>
        </p:nvSpPr>
        <p:spPr/>
        <p:txBody>
          <a:bodyPr/>
          <a:lstStyle/>
          <a:p>
            <a:fld id="{1793176B-0342-4F3C-8DE7-107A6844DDAC}" type="slidenum">
              <a:rPr lang="en-US" smtClean="0"/>
              <a:pPr/>
              <a:t>38</a:t>
            </a:fld>
            <a:endParaRPr lang="en-US" dirty="0"/>
          </a:p>
        </p:txBody>
      </p:sp>
    </p:spTree>
    <p:extLst>
      <p:ext uri="{BB962C8B-B14F-4D97-AF65-F5344CB8AC3E}">
        <p14:creationId xmlns:p14="http://schemas.microsoft.com/office/powerpoint/2010/main" val="113916619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77" y="1372894"/>
            <a:ext cx="13667604" cy="538701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1793176B-0342-4F3C-8DE7-107A6844DDAC}" type="slidenum">
              <a:rPr lang="en-US" smtClean="0"/>
              <a:pPr/>
              <a:t>39</a:t>
            </a:fld>
            <a:endParaRPr lang="en-US" dirty="0"/>
          </a:p>
        </p:txBody>
      </p:sp>
    </p:spTree>
    <p:extLst>
      <p:ext uri="{BB962C8B-B14F-4D97-AF65-F5344CB8AC3E}">
        <p14:creationId xmlns:p14="http://schemas.microsoft.com/office/powerpoint/2010/main" val="24157074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05" y="2088018"/>
            <a:ext cx="5177477" cy="3282973"/>
          </a:xfrm>
          <a:prstGeom prst="rect">
            <a:avLst/>
          </a:prstGeom>
          <a:ln>
            <a:noFill/>
          </a:ln>
          <a:effectLst>
            <a:softEdge rad="112500"/>
          </a:effectLst>
        </p:spPr>
      </p:pic>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81000" y="0"/>
            <a:ext cx="9576724" cy="646331"/>
          </a:xfrm>
          <a:prstGeom prst="rect">
            <a:avLst/>
          </a:prstGeom>
          <a:noFill/>
        </p:spPr>
        <p:txBody>
          <a:bodyPr wrap="none" rtlCol="0">
            <a:spAutoFit/>
          </a:bodyPr>
          <a:lstStyle/>
          <a:p>
            <a:r>
              <a:rPr lang="en-US" sz="3600" b="1" dirty="0">
                <a:latin typeface="+mj-lt"/>
              </a:rPr>
              <a:t>1. </a:t>
            </a:r>
            <a:r>
              <a:rPr lang="en-US" sz="3600" b="1" dirty="0" err="1">
                <a:latin typeface="+mj-lt"/>
              </a:rPr>
              <a:t>Giới</a:t>
            </a:r>
            <a:r>
              <a:rPr lang="en-US" sz="3600" b="1" dirty="0">
                <a:latin typeface="+mj-lt"/>
              </a:rPr>
              <a:t> </a:t>
            </a:r>
            <a:r>
              <a:rPr lang="en-US" sz="3600" b="1" dirty="0" err="1">
                <a:latin typeface="+mj-lt"/>
              </a:rPr>
              <a:t>thiệu</a:t>
            </a:r>
            <a:r>
              <a:rPr lang="en-US" sz="3600" b="1" dirty="0">
                <a:latin typeface="+mj-lt"/>
              </a:rPr>
              <a:t> </a:t>
            </a:r>
            <a:r>
              <a:rPr lang="en-US" sz="3600" b="1" dirty="0" err="1">
                <a:latin typeface="+mj-lt"/>
              </a:rPr>
              <a:t>bài</a:t>
            </a:r>
            <a:r>
              <a:rPr lang="en-US" sz="3600" b="1" dirty="0">
                <a:latin typeface="+mj-lt"/>
              </a:rPr>
              <a:t> </a:t>
            </a:r>
            <a:r>
              <a:rPr lang="en-US" sz="3600" b="1" dirty="0" err="1">
                <a:latin typeface="+mj-lt"/>
              </a:rPr>
              <a:t>toán</a:t>
            </a:r>
            <a:r>
              <a:rPr lang="en-US" sz="3600" b="1" dirty="0">
                <a:latin typeface="+mj-lt"/>
              </a:rPr>
              <a:t> (Face Recognition System)</a:t>
            </a:r>
          </a:p>
        </p:txBody>
      </p:sp>
      <p:sp>
        <p:nvSpPr>
          <p:cNvPr id="6" name="TextBox 5"/>
          <p:cNvSpPr txBox="1"/>
          <p:nvPr/>
        </p:nvSpPr>
        <p:spPr>
          <a:xfrm>
            <a:off x="514705" y="1295400"/>
            <a:ext cx="3047629" cy="646331"/>
          </a:xfrm>
          <a:prstGeom prst="rect">
            <a:avLst/>
          </a:prstGeom>
          <a:noFill/>
        </p:spPr>
        <p:txBody>
          <a:bodyPr wrap="none" rtlCol="0">
            <a:spAutoFit/>
          </a:bodyPr>
          <a:lstStyle/>
          <a:p>
            <a:r>
              <a:rPr lang="en-US" sz="3600" b="1" dirty="0">
                <a:latin typeface="+mj-lt"/>
              </a:rPr>
              <a:t>1.1. </a:t>
            </a:r>
            <a:r>
              <a:rPr lang="en-US" sz="3600" b="1" dirty="0" err="1">
                <a:latin typeface="+mj-lt"/>
              </a:rPr>
              <a:t>Khái</a:t>
            </a:r>
            <a:r>
              <a:rPr lang="en-US" sz="3600" b="1" dirty="0">
                <a:latin typeface="+mj-lt"/>
              </a:rPr>
              <a:t> </a:t>
            </a:r>
            <a:r>
              <a:rPr lang="en-US" sz="3600" b="1" dirty="0" err="1">
                <a:latin typeface="+mj-lt"/>
              </a:rPr>
              <a:t>niệm</a:t>
            </a:r>
            <a:r>
              <a:rPr lang="en-US" sz="3600" b="1" dirty="0">
                <a:latin typeface="+mj-lt"/>
              </a:rPr>
              <a:t>:</a:t>
            </a:r>
          </a:p>
        </p:txBody>
      </p:sp>
      <p:sp>
        <p:nvSpPr>
          <p:cNvPr id="7" name="TextBox 6"/>
          <p:cNvSpPr txBox="1"/>
          <p:nvPr/>
        </p:nvSpPr>
        <p:spPr>
          <a:xfrm>
            <a:off x="6096000" y="1981200"/>
            <a:ext cx="7680269" cy="4708981"/>
          </a:xfrm>
          <a:prstGeom prst="rect">
            <a:avLst/>
          </a:prstGeom>
          <a:noFill/>
        </p:spPr>
        <p:txBody>
          <a:bodyPr wrap="square" rtlCol="0">
            <a:spAutoFit/>
          </a:bodyPr>
          <a:lstStyle/>
          <a:p>
            <a:pPr marL="457200" indent="-457200">
              <a:buFont typeface="Wingdings" pitchFamily="2" charset="2"/>
              <a:buChar char="§"/>
            </a:pPr>
            <a:r>
              <a:rPr lang="vi-VN" sz="3000" dirty="0">
                <a:latin typeface="Calibri" pitchFamily="34" charset="0"/>
                <a:cs typeface="Calibri" pitchFamily="34" charset="0"/>
              </a:rPr>
              <a:t>Hệ thống nhận dạng khuôn mặt là một ứng dụng máy tính </a:t>
            </a:r>
            <a:endParaRPr lang="en-US" sz="3000" dirty="0">
              <a:latin typeface="Calibri" pitchFamily="34" charset="0"/>
              <a:cs typeface="Calibri" pitchFamily="34" charset="0"/>
            </a:endParaRPr>
          </a:p>
          <a:p>
            <a:endParaRPr lang="vi-VN" sz="3000" dirty="0">
              <a:latin typeface="Calibri" pitchFamily="34" charset="0"/>
              <a:cs typeface="Calibri" pitchFamily="34" charset="0"/>
            </a:endParaRPr>
          </a:p>
          <a:p>
            <a:pPr marL="457200" indent="-457200">
              <a:buFont typeface="Wingdings" pitchFamily="2" charset="2"/>
              <a:buChar char="§"/>
            </a:pPr>
            <a:r>
              <a:rPr lang="vi-VN" sz="3000" dirty="0">
                <a:latin typeface="Calibri" pitchFamily="34" charset="0"/>
                <a:cs typeface="Calibri" pitchFamily="34" charset="0"/>
              </a:rPr>
              <a:t>Tự động xác định hoặc nhận dạng một người nào đó từ một bức hình ảnh kỹ thuật số hoặc một khung hình video từ một nguồn video. </a:t>
            </a:r>
            <a:endParaRPr lang="en-US" sz="3000" dirty="0">
              <a:latin typeface="Calibri" pitchFamily="34" charset="0"/>
              <a:cs typeface="Calibri" pitchFamily="34" charset="0"/>
            </a:endParaRPr>
          </a:p>
          <a:p>
            <a:pPr marL="457200" indent="-457200">
              <a:buFont typeface="Wingdings" pitchFamily="2" charset="2"/>
              <a:buChar char="§"/>
            </a:pPr>
            <a:endParaRPr lang="vi-VN" sz="3000" dirty="0">
              <a:latin typeface="Calibri" pitchFamily="34" charset="0"/>
              <a:cs typeface="Calibri" pitchFamily="34" charset="0"/>
            </a:endParaRPr>
          </a:p>
          <a:p>
            <a:pPr marL="457200" indent="-457200">
              <a:buFont typeface="Wingdings" pitchFamily="2" charset="2"/>
              <a:buChar char="§"/>
            </a:pPr>
            <a:r>
              <a:rPr lang="vi-VN" sz="3000" dirty="0">
                <a:latin typeface="Calibri" pitchFamily="34" charset="0"/>
                <a:cs typeface="Calibri" pitchFamily="34" charset="0"/>
              </a:rPr>
              <a:t>Một trong những cách để thực hiện điều này là so sánh các đặc điểm khuôn mặt </a:t>
            </a:r>
            <a:r>
              <a:rPr lang="en-US" sz="3000" dirty="0" err="1">
                <a:latin typeface="Calibri" pitchFamily="34" charset="0"/>
                <a:cs typeface="Calibri" pitchFamily="34" charset="0"/>
              </a:rPr>
              <a:t>được</a:t>
            </a:r>
            <a:r>
              <a:rPr lang="en-US" sz="3000" dirty="0">
                <a:latin typeface="Calibri" pitchFamily="34" charset="0"/>
                <a:cs typeface="Calibri" pitchFamily="34" charset="0"/>
              </a:rPr>
              <a:t> </a:t>
            </a:r>
            <a:r>
              <a:rPr lang="vi-VN" sz="3000" dirty="0">
                <a:latin typeface="Calibri" pitchFamily="34" charset="0"/>
                <a:cs typeface="Calibri" pitchFamily="34" charset="0"/>
              </a:rPr>
              <a:t>chọn và một cơ sở dữ liệu về khuôn mặt</a:t>
            </a:r>
          </a:p>
        </p:txBody>
      </p:sp>
      <p:sp>
        <p:nvSpPr>
          <p:cNvPr id="8" name="Slide Number Placeholder 7"/>
          <p:cNvSpPr>
            <a:spLocks noGrp="1"/>
          </p:cNvSpPr>
          <p:nvPr>
            <p:ph type="sldNum" sz="quarter" idx="12"/>
          </p:nvPr>
        </p:nvSpPr>
        <p:spPr>
          <a:xfrm>
            <a:off x="10485120" y="7627631"/>
            <a:ext cx="3413760" cy="438147"/>
          </a:xfrm>
        </p:spPr>
        <p:txBody>
          <a:bodyPr/>
          <a:lstStyle/>
          <a:p>
            <a:r>
              <a:rPr lang="en-US" dirty="0"/>
              <a:t>4</a:t>
            </a:r>
          </a:p>
        </p:txBody>
      </p:sp>
    </p:spTree>
    <p:extLst>
      <p:ext uri="{BB962C8B-B14F-4D97-AF65-F5344CB8AC3E}">
        <p14:creationId xmlns:p14="http://schemas.microsoft.com/office/powerpoint/2010/main" val="2203180046"/>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20" y="1645920"/>
            <a:ext cx="14298344" cy="576072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1793176B-0342-4F3C-8DE7-107A6844DDAC}" type="slidenum">
              <a:rPr lang="en-US" smtClean="0"/>
              <a:pPr/>
              <a:t>40</a:t>
            </a:fld>
            <a:endParaRPr lang="en-US" dirty="0"/>
          </a:p>
        </p:txBody>
      </p:sp>
    </p:spTree>
    <p:extLst>
      <p:ext uri="{BB962C8B-B14F-4D97-AF65-F5344CB8AC3E}">
        <p14:creationId xmlns:p14="http://schemas.microsoft.com/office/powerpoint/2010/main" val="407333545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0" y="892314"/>
            <a:ext cx="3048000" cy="707886"/>
          </a:xfrm>
          <a:prstGeom prst="rect">
            <a:avLst/>
          </a:prstGeom>
          <a:noFill/>
        </p:spPr>
        <p:txBody>
          <a:bodyPr wrap="square" rtlCol="0">
            <a:spAutoFit/>
          </a:bodyPr>
          <a:lstStyle/>
          <a:p>
            <a:pPr algn="ctr"/>
            <a:r>
              <a:rPr lang="en-US" sz="4000" b="1" noProof="1"/>
              <a:t>KẾT LUẬN</a:t>
            </a:r>
          </a:p>
        </p:txBody>
      </p:sp>
      <p:graphicFrame>
        <p:nvGraphicFramePr>
          <p:cNvPr id="5" name="Table 4"/>
          <p:cNvGraphicFramePr>
            <a:graphicFrameLocks noGrp="1"/>
          </p:cNvGraphicFramePr>
          <p:nvPr>
            <p:extLst>
              <p:ext uri="{D42A27DB-BD31-4B8C-83A1-F6EECF244321}">
                <p14:modId xmlns:p14="http://schemas.microsoft.com/office/powerpoint/2010/main" val="3589058748"/>
              </p:ext>
            </p:extLst>
          </p:nvPr>
        </p:nvGraphicFramePr>
        <p:xfrm>
          <a:off x="762000" y="2133600"/>
          <a:ext cx="13716000" cy="1286841"/>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gridCol w="2743200">
                  <a:extLst>
                    <a:ext uri="{9D8B030D-6E8A-4147-A177-3AD203B41FA5}">
                      <a16:colId xmlns:a16="http://schemas.microsoft.com/office/drawing/2014/main" val="20004"/>
                    </a:ext>
                  </a:extLst>
                </a:gridCol>
              </a:tblGrid>
              <a:tr h="145010">
                <a:tc>
                  <a:txBody>
                    <a:bodyPr/>
                    <a:lstStyle/>
                    <a:p>
                      <a:pPr algn="ctr"/>
                      <a:r>
                        <a:rPr lang="en-US" sz="2600" b="1" dirty="0"/>
                        <a:t>Resnet</a:t>
                      </a:r>
                      <a:r>
                        <a:rPr lang="en-US" sz="2600" b="1" baseline="0" dirty="0"/>
                        <a:t>-101</a:t>
                      </a:r>
                      <a:endParaRPr lang="en-US" sz="2600" b="1" dirty="0"/>
                    </a:p>
                  </a:txBody>
                  <a:tcPr/>
                </a:tc>
                <a:tc>
                  <a:txBody>
                    <a:bodyPr/>
                    <a:lstStyle/>
                    <a:p>
                      <a:pPr algn="ctr"/>
                      <a:r>
                        <a:rPr lang="en-US" sz="2600" b="1" dirty="0" err="1"/>
                        <a:t>ViT</a:t>
                      </a:r>
                      <a:r>
                        <a:rPr lang="en-US" sz="2600" b="1" baseline="0" dirty="0"/>
                        <a:t> P10S8</a:t>
                      </a:r>
                      <a:endParaRPr lang="en-US" sz="2600" b="1" dirty="0"/>
                    </a:p>
                  </a:txBody>
                  <a:tcPr/>
                </a:tc>
                <a:tc>
                  <a:txBody>
                    <a:bodyPr/>
                    <a:lstStyle/>
                    <a:p>
                      <a:pPr algn="ctr"/>
                      <a:r>
                        <a:rPr lang="en-US" sz="2600" b="1" dirty="0"/>
                        <a:t>Part</a:t>
                      </a:r>
                      <a:r>
                        <a:rPr lang="en-US" sz="2600" b="1" baseline="0" dirty="0"/>
                        <a:t>-</a:t>
                      </a:r>
                      <a:r>
                        <a:rPr lang="en-US" sz="2600" b="1" baseline="0" dirty="0" err="1"/>
                        <a:t>ViT</a:t>
                      </a:r>
                      <a:endParaRPr lang="en-US" sz="2600" b="1" dirty="0"/>
                    </a:p>
                  </a:txBody>
                  <a:tcPr/>
                </a:tc>
                <a:tc>
                  <a:txBody>
                    <a:bodyPr/>
                    <a:lstStyle/>
                    <a:p>
                      <a:pPr algn="ctr"/>
                      <a:r>
                        <a:rPr lang="en-US" sz="2600" b="1" dirty="0" err="1"/>
                        <a:t>TransFace</a:t>
                      </a:r>
                      <a:endParaRPr lang="en-US" sz="2600" b="1" dirty="0"/>
                    </a:p>
                  </a:txBody>
                  <a:tcPr/>
                </a:tc>
                <a:tc>
                  <a:txBody>
                    <a:bodyPr/>
                    <a:lstStyle/>
                    <a:p>
                      <a:pPr algn="ctr"/>
                      <a:r>
                        <a:rPr lang="en-US" sz="2600" b="1" dirty="0" err="1"/>
                        <a:t>ViT</a:t>
                      </a:r>
                      <a:r>
                        <a:rPr lang="en-US" sz="2600" b="1" dirty="0"/>
                        <a:t> KP-PRE</a:t>
                      </a:r>
                    </a:p>
                  </a:txBody>
                  <a:tcPr/>
                </a:tc>
                <a:extLst>
                  <a:ext uri="{0D108BD9-81ED-4DB2-BD59-A6C34878D82A}">
                    <a16:rowId xmlns:a16="http://schemas.microsoft.com/office/drawing/2014/main" val="10000"/>
                  </a:ext>
                </a:extLst>
              </a:tr>
              <a:tr h="799161">
                <a:tc>
                  <a:txBody>
                    <a:bodyPr/>
                    <a:lstStyle/>
                    <a:p>
                      <a:pPr algn="ctr"/>
                      <a:r>
                        <a:rPr lang="en-US" sz="2600" b="1" dirty="0"/>
                        <a:t>96.30</a:t>
                      </a:r>
                    </a:p>
                  </a:txBody>
                  <a:tcPr/>
                </a:tc>
                <a:tc>
                  <a:txBody>
                    <a:bodyPr/>
                    <a:lstStyle/>
                    <a:p>
                      <a:pPr algn="ctr"/>
                      <a:r>
                        <a:rPr lang="en-US" sz="2600" b="1" dirty="0"/>
                        <a:t>96.43</a:t>
                      </a:r>
                    </a:p>
                  </a:txBody>
                  <a:tcPr/>
                </a:tc>
                <a:tc>
                  <a:txBody>
                    <a:bodyPr/>
                    <a:lstStyle/>
                    <a:p>
                      <a:pPr algn="ctr"/>
                      <a:r>
                        <a:rPr lang="en-US" sz="2600" b="1" dirty="0"/>
                        <a:t>99.21</a:t>
                      </a:r>
                    </a:p>
                  </a:txBody>
                  <a:tcPr/>
                </a:tc>
                <a:tc>
                  <a:txBody>
                    <a:bodyPr/>
                    <a:lstStyle/>
                    <a:p>
                      <a:pPr algn="ctr"/>
                      <a:r>
                        <a:rPr lang="en-US" sz="2600" b="1" dirty="0"/>
                        <a:t>99.17</a:t>
                      </a:r>
                    </a:p>
                  </a:txBody>
                  <a:tcPr/>
                </a:tc>
                <a:tc>
                  <a:txBody>
                    <a:bodyPr/>
                    <a:lstStyle/>
                    <a:p>
                      <a:pPr algn="ctr"/>
                      <a:r>
                        <a:rPr lang="en-US" sz="2600" b="1" dirty="0"/>
                        <a:t>99.30</a:t>
                      </a: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1676400" y="3557826"/>
            <a:ext cx="11506200" cy="477054"/>
          </a:xfrm>
          <a:prstGeom prst="rect">
            <a:avLst/>
          </a:prstGeom>
          <a:noFill/>
        </p:spPr>
        <p:txBody>
          <a:bodyPr wrap="square" rtlCol="0">
            <a:spAutoFit/>
          </a:bodyPr>
          <a:lstStyle/>
          <a:p>
            <a:pPr algn="ctr"/>
            <a:r>
              <a:rPr lang="en-US" noProof="1"/>
              <a:t>Kết quả đánh giá của một số mô hình được test trên bộ dữ liệu CFP-FP</a:t>
            </a:r>
          </a:p>
        </p:txBody>
      </p:sp>
      <p:sp>
        <p:nvSpPr>
          <p:cNvPr id="7" name="TextBox 6"/>
          <p:cNvSpPr txBox="1"/>
          <p:nvPr/>
        </p:nvSpPr>
        <p:spPr>
          <a:xfrm>
            <a:off x="1981200" y="5408474"/>
            <a:ext cx="11506200" cy="1754326"/>
          </a:xfrm>
          <a:prstGeom prst="rect">
            <a:avLst/>
          </a:prstGeom>
          <a:noFill/>
        </p:spPr>
        <p:txBody>
          <a:bodyPr wrap="square" rtlCol="0">
            <a:spAutoFit/>
          </a:bodyPr>
          <a:lstStyle/>
          <a:p>
            <a:r>
              <a:rPr lang="en-US" sz="3600" i="1" noProof="1"/>
              <a:t>Từ kết quả thử nghiệm trên thì nhóm đã thấy được ưu thế của mô hình ViT KP-RPE, Nhóm đã quyết định lựa chọn mô hình này để xây dựng hệ thống Demo của mình.</a:t>
            </a:r>
          </a:p>
        </p:txBody>
      </p:sp>
      <p:sp>
        <p:nvSpPr>
          <p:cNvPr id="2" name="Slide Number Placeholder 1"/>
          <p:cNvSpPr>
            <a:spLocks noGrp="1"/>
          </p:cNvSpPr>
          <p:nvPr>
            <p:ph type="sldNum" sz="quarter" idx="12"/>
          </p:nvPr>
        </p:nvSpPr>
        <p:spPr/>
        <p:txBody>
          <a:bodyPr/>
          <a:lstStyle/>
          <a:p>
            <a:fld id="{1793176B-0342-4F3C-8DE7-107A6844DDAC}" type="slidenum">
              <a:rPr lang="en-US" smtClean="0"/>
              <a:pPr/>
              <a:t>41</a:t>
            </a:fld>
            <a:endParaRPr lang="en-US" dirty="0"/>
          </a:p>
        </p:txBody>
      </p:sp>
    </p:spTree>
    <p:extLst>
      <p:ext uri="{BB962C8B-B14F-4D97-AF65-F5344CB8AC3E}">
        <p14:creationId xmlns:p14="http://schemas.microsoft.com/office/powerpoint/2010/main" val="3016896602"/>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 name="TextBox 4"/>
          <p:cNvSpPr txBox="1"/>
          <p:nvPr/>
        </p:nvSpPr>
        <p:spPr>
          <a:xfrm>
            <a:off x="381000" y="0"/>
            <a:ext cx="3318537" cy="646331"/>
          </a:xfrm>
          <a:prstGeom prst="rect">
            <a:avLst/>
          </a:prstGeom>
          <a:noFill/>
        </p:spPr>
        <p:txBody>
          <a:bodyPr wrap="none" rtlCol="0">
            <a:spAutoFit/>
          </a:bodyPr>
          <a:lstStyle/>
          <a:p>
            <a:r>
              <a:rPr lang="en-US" sz="3600" b="1" noProof="1">
                <a:latin typeface="+mj-lt"/>
              </a:rPr>
              <a:t>5. Thực Nghiệm</a:t>
            </a:r>
          </a:p>
        </p:txBody>
      </p:sp>
      <p:sp>
        <p:nvSpPr>
          <p:cNvPr id="8" name="Slide Number Placeholder 7"/>
          <p:cNvSpPr>
            <a:spLocks noGrp="1"/>
          </p:cNvSpPr>
          <p:nvPr>
            <p:ph type="sldNum" sz="quarter" idx="12"/>
          </p:nvPr>
        </p:nvSpPr>
        <p:spPr>
          <a:xfrm>
            <a:off x="10485120" y="7627631"/>
            <a:ext cx="3413760" cy="438147"/>
          </a:xfrm>
        </p:spPr>
        <p:txBody>
          <a:bodyPr/>
          <a:lstStyle/>
          <a:p>
            <a:r>
              <a:rPr lang="en-US" noProof="1"/>
              <a:t>42</a:t>
            </a:r>
          </a:p>
        </p:txBody>
      </p:sp>
      <p:sp>
        <p:nvSpPr>
          <p:cNvPr id="2" name="TextBox 1"/>
          <p:cNvSpPr txBox="1"/>
          <p:nvPr/>
        </p:nvSpPr>
        <p:spPr>
          <a:xfrm>
            <a:off x="1359568" y="2125682"/>
            <a:ext cx="12432632" cy="5078313"/>
          </a:xfrm>
          <a:prstGeom prst="rect">
            <a:avLst/>
          </a:prstGeom>
          <a:noFill/>
        </p:spPr>
        <p:txBody>
          <a:bodyPr wrap="square" rtlCol="0">
            <a:spAutoFit/>
          </a:bodyPr>
          <a:lstStyle/>
          <a:p>
            <a:r>
              <a:rPr lang="vi-VN" sz="3600" dirty="0"/>
              <a:t>Để đánh giá hiệu quả của mô hình trong hệ thống, em sử dụng bộ dữ liệu VTS. Đây là bộ dữ liệu với cấu trúc gồm hai phần chính:</a:t>
            </a:r>
            <a:endParaRPr lang="en-US" sz="3600" dirty="0"/>
          </a:p>
          <a:p>
            <a:pPr marL="571500" indent="-571500">
              <a:buFontTx/>
              <a:buChar char="-"/>
            </a:pPr>
            <a:endParaRPr lang="en-US" sz="3600" dirty="0"/>
          </a:p>
          <a:p>
            <a:pPr marL="1224515" lvl="1" indent="-571500">
              <a:buFont typeface="Wingdings" pitchFamily="2" charset="2"/>
              <a:buChar char="v"/>
            </a:pPr>
            <a:r>
              <a:rPr lang="vi-VN" sz="3600" b="1" dirty="0"/>
              <a:t>Bộ dữ liệu Enroll</a:t>
            </a:r>
            <a:r>
              <a:rPr lang="vi-VN" sz="3600" dirty="0"/>
              <a:t>: Sử dụng để đăng ký các khuôn mặt và làm cơ sở dữ liệu cho hệ thống nhận diện.</a:t>
            </a:r>
            <a:endParaRPr lang="en-US" sz="3600" dirty="0"/>
          </a:p>
          <a:p>
            <a:pPr marL="1224515" lvl="1" indent="-571500">
              <a:buFont typeface="Wingdings" pitchFamily="2" charset="2"/>
              <a:buChar char="v"/>
            </a:pPr>
            <a:endParaRPr lang="en-US" sz="3600" dirty="0"/>
          </a:p>
          <a:p>
            <a:pPr marL="1224515" lvl="1" indent="-571500">
              <a:buFont typeface="Wingdings" pitchFamily="2" charset="2"/>
              <a:buChar char="v"/>
            </a:pPr>
            <a:r>
              <a:rPr lang="vi-VN" sz="3600" b="1" dirty="0"/>
              <a:t>Bộ dữ liệu Inout</a:t>
            </a:r>
            <a:r>
              <a:rPr lang="vi-VN" sz="3600" dirty="0"/>
              <a:t>: Sử dụng để kiểm tra và đánh giá khả năng nhận diện của mô hình.</a:t>
            </a:r>
          </a:p>
        </p:txBody>
      </p:sp>
    </p:spTree>
    <p:extLst>
      <p:ext uri="{BB962C8B-B14F-4D97-AF65-F5344CB8AC3E}">
        <p14:creationId xmlns:p14="http://schemas.microsoft.com/office/powerpoint/2010/main" val="73873065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lide Number Placeholder 7"/>
          <p:cNvSpPr>
            <a:spLocks noGrp="1"/>
          </p:cNvSpPr>
          <p:nvPr>
            <p:ph type="sldNum" sz="quarter" idx="12"/>
          </p:nvPr>
        </p:nvSpPr>
        <p:spPr>
          <a:xfrm>
            <a:off x="10485120" y="7627631"/>
            <a:ext cx="3413760" cy="438147"/>
          </a:xfrm>
        </p:spPr>
        <p:txBody>
          <a:bodyPr/>
          <a:lstStyle/>
          <a:p>
            <a:r>
              <a:rPr lang="en-US" noProof="1"/>
              <a:t>43</a:t>
            </a:r>
          </a:p>
        </p:txBody>
      </p:sp>
      <p:sp>
        <p:nvSpPr>
          <p:cNvPr id="2" name="TextBox 1"/>
          <p:cNvSpPr txBox="1"/>
          <p:nvPr/>
        </p:nvSpPr>
        <p:spPr>
          <a:xfrm>
            <a:off x="1098884" y="632154"/>
            <a:ext cx="12432632" cy="1015663"/>
          </a:xfrm>
          <a:prstGeom prst="rect">
            <a:avLst/>
          </a:prstGeom>
          <a:noFill/>
        </p:spPr>
        <p:txBody>
          <a:bodyPr wrap="square" rtlCol="0">
            <a:spAutoFit/>
          </a:bodyPr>
          <a:lstStyle/>
          <a:p>
            <a:endParaRPr lang="vi-VN" sz="3000" noProof="1"/>
          </a:p>
          <a:p>
            <a:r>
              <a:rPr lang="vi-VN" sz="3000" b="1" noProof="1"/>
              <a:t>Enroll</a:t>
            </a:r>
            <a:r>
              <a:rPr lang="vi-VN" sz="3000" noProof="1"/>
              <a:t>:</a:t>
            </a:r>
          </a:p>
        </p:txBody>
      </p:sp>
      <p:sp>
        <p:nvSpPr>
          <p:cNvPr id="4" name="Rectangle 3"/>
          <p:cNvSpPr/>
          <p:nvPr/>
        </p:nvSpPr>
        <p:spPr>
          <a:xfrm>
            <a:off x="381000" y="0"/>
            <a:ext cx="4993034" cy="646331"/>
          </a:xfrm>
          <a:prstGeom prst="rect">
            <a:avLst/>
          </a:prstGeom>
        </p:spPr>
        <p:txBody>
          <a:bodyPr wrap="none">
            <a:spAutoFit/>
          </a:bodyPr>
          <a:lstStyle/>
          <a:p>
            <a:r>
              <a:rPr lang="en-US" sz="3600" b="1" dirty="0" err="1"/>
              <a:t>Giới</a:t>
            </a:r>
            <a:r>
              <a:rPr lang="en-US" sz="3600" b="1" dirty="0"/>
              <a:t> </a:t>
            </a:r>
            <a:r>
              <a:rPr lang="en-US" sz="3600" b="1" dirty="0" err="1"/>
              <a:t>thiệu</a:t>
            </a:r>
            <a:r>
              <a:rPr lang="en-US" sz="3600" b="1" dirty="0"/>
              <a:t> </a:t>
            </a:r>
            <a:r>
              <a:rPr lang="en-US" sz="3600" b="1" dirty="0" err="1"/>
              <a:t>bộ</a:t>
            </a:r>
            <a:r>
              <a:rPr lang="en-US" sz="3600" b="1" dirty="0"/>
              <a:t> </a:t>
            </a:r>
            <a:r>
              <a:rPr lang="en-US" sz="3600" b="1" dirty="0" err="1"/>
              <a:t>dữ</a:t>
            </a:r>
            <a:r>
              <a:rPr lang="en-US" sz="3600" b="1" dirty="0"/>
              <a:t> </a:t>
            </a:r>
            <a:r>
              <a:rPr lang="en-US" sz="3600" b="1" dirty="0" err="1"/>
              <a:t>liệu</a:t>
            </a:r>
            <a:r>
              <a:rPr lang="en-US" sz="3600" b="1" dirty="0"/>
              <a:t> VTS</a:t>
            </a:r>
            <a:endParaRPr lang="en-US" sz="3600" dirty="0"/>
          </a:p>
        </p:txBody>
      </p:sp>
    </p:spTree>
    <p:extLst>
      <p:ext uri="{BB962C8B-B14F-4D97-AF65-F5344CB8AC3E}">
        <p14:creationId xmlns:p14="http://schemas.microsoft.com/office/powerpoint/2010/main" val="897152348"/>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lide Number Placeholder 7"/>
          <p:cNvSpPr>
            <a:spLocks noGrp="1"/>
          </p:cNvSpPr>
          <p:nvPr>
            <p:ph type="sldNum" sz="quarter" idx="12"/>
          </p:nvPr>
        </p:nvSpPr>
        <p:spPr>
          <a:xfrm>
            <a:off x="10485120" y="7627631"/>
            <a:ext cx="3413760" cy="438147"/>
          </a:xfrm>
        </p:spPr>
        <p:txBody>
          <a:bodyPr/>
          <a:lstStyle/>
          <a:p>
            <a:r>
              <a:rPr lang="en-US" noProof="1"/>
              <a:t>43</a:t>
            </a:r>
          </a:p>
        </p:txBody>
      </p:sp>
      <p:sp>
        <p:nvSpPr>
          <p:cNvPr id="2" name="TextBox 1"/>
          <p:cNvSpPr txBox="1"/>
          <p:nvPr/>
        </p:nvSpPr>
        <p:spPr>
          <a:xfrm>
            <a:off x="1098884" y="632154"/>
            <a:ext cx="12432632" cy="1015663"/>
          </a:xfrm>
          <a:prstGeom prst="rect">
            <a:avLst/>
          </a:prstGeom>
          <a:noFill/>
        </p:spPr>
        <p:txBody>
          <a:bodyPr wrap="square" rtlCol="0">
            <a:spAutoFit/>
          </a:bodyPr>
          <a:lstStyle/>
          <a:p>
            <a:endParaRPr lang="vi-VN" sz="3000" noProof="1"/>
          </a:p>
          <a:p>
            <a:r>
              <a:rPr lang="en-US" sz="3000" b="1" noProof="1"/>
              <a:t>InOut</a:t>
            </a:r>
            <a:r>
              <a:rPr lang="vi-VN" sz="3000" noProof="1"/>
              <a:t>:</a:t>
            </a:r>
          </a:p>
        </p:txBody>
      </p:sp>
      <p:sp>
        <p:nvSpPr>
          <p:cNvPr id="4" name="Rectangle 3"/>
          <p:cNvSpPr/>
          <p:nvPr/>
        </p:nvSpPr>
        <p:spPr>
          <a:xfrm>
            <a:off x="381000" y="0"/>
            <a:ext cx="4993034" cy="646331"/>
          </a:xfrm>
          <a:prstGeom prst="rect">
            <a:avLst/>
          </a:prstGeom>
        </p:spPr>
        <p:txBody>
          <a:bodyPr wrap="none">
            <a:spAutoFit/>
          </a:bodyPr>
          <a:lstStyle/>
          <a:p>
            <a:r>
              <a:rPr lang="en-US" sz="3600" b="1" dirty="0" err="1"/>
              <a:t>Giới</a:t>
            </a:r>
            <a:r>
              <a:rPr lang="en-US" sz="3600" b="1" dirty="0"/>
              <a:t> </a:t>
            </a:r>
            <a:r>
              <a:rPr lang="en-US" sz="3600" b="1" dirty="0" err="1"/>
              <a:t>thiệu</a:t>
            </a:r>
            <a:r>
              <a:rPr lang="en-US" sz="3600" b="1" dirty="0"/>
              <a:t> </a:t>
            </a:r>
            <a:r>
              <a:rPr lang="en-US" sz="3600" b="1" dirty="0" err="1"/>
              <a:t>bộ</a:t>
            </a:r>
            <a:r>
              <a:rPr lang="en-US" sz="3600" b="1" dirty="0"/>
              <a:t> </a:t>
            </a:r>
            <a:r>
              <a:rPr lang="en-US" sz="3600" b="1" dirty="0" err="1"/>
              <a:t>dữ</a:t>
            </a:r>
            <a:r>
              <a:rPr lang="en-US" sz="3600" b="1" dirty="0"/>
              <a:t> </a:t>
            </a:r>
            <a:r>
              <a:rPr lang="en-US" sz="3600" b="1" dirty="0" err="1"/>
              <a:t>liệu</a:t>
            </a:r>
            <a:r>
              <a:rPr lang="en-US" sz="3600" b="1" dirty="0"/>
              <a:t> VTS</a:t>
            </a:r>
            <a:endParaRPr lang="en-US" sz="3600" dirty="0"/>
          </a:p>
        </p:txBody>
      </p:sp>
    </p:spTree>
    <p:extLst>
      <p:ext uri="{BB962C8B-B14F-4D97-AF65-F5344CB8AC3E}">
        <p14:creationId xmlns:p14="http://schemas.microsoft.com/office/powerpoint/2010/main" val="3508674302"/>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Slide Number Placeholder 7"/>
          <p:cNvSpPr>
            <a:spLocks noGrp="1"/>
          </p:cNvSpPr>
          <p:nvPr>
            <p:ph type="sldNum" sz="quarter" idx="12"/>
          </p:nvPr>
        </p:nvSpPr>
        <p:spPr>
          <a:xfrm>
            <a:off x="10485120" y="7627631"/>
            <a:ext cx="3413760" cy="438147"/>
          </a:xfrm>
        </p:spPr>
        <p:txBody>
          <a:bodyPr/>
          <a:lstStyle/>
          <a:p>
            <a:r>
              <a:rPr lang="en-US" noProof="1"/>
              <a:t>43</a:t>
            </a:r>
          </a:p>
        </p:txBody>
      </p:sp>
      <p:sp>
        <p:nvSpPr>
          <p:cNvPr id="2" name="TextBox 1"/>
          <p:cNvSpPr txBox="1"/>
          <p:nvPr/>
        </p:nvSpPr>
        <p:spPr>
          <a:xfrm>
            <a:off x="1283368" y="1216759"/>
            <a:ext cx="12432632" cy="7017306"/>
          </a:xfrm>
          <a:prstGeom prst="rect">
            <a:avLst/>
          </a:prstGeom>
          <a:noFill/>
        </p:spPr>
        <p:txBody>
          <a:bodyPr wrap="square" rtlCol="0">
            <a:spAutoFit/>
          </a:bodyPr>
          <a:lstStyle/>
          <a:p>
            <a:r>
              <a:rPr lang="vi-VN" sz="3000" noProof="1"/>
              <a:t>Dữ liệu thử nghiệm bao gồm 2 phần:</a:t>
            </a:r>
          </a:p>
          <a:p>
            <a:r>
              <a:rPr lang="vi-VN" sz="3000" b="1" noProof="1"/>
              <a:t>Enroll</a:t>
            </a:r>
            <a:r>
              <a:rPr lang="vi-VN" sz="3000" noProof="1"/>
              <a:t>:</a:t>
            </a:r>
          </a:p>
          <a:p>
            <a:pPr marL="1110215" lvl="1" indent="-457200">
              <a:buFont typeface="Arial" pitchFamily="34" charset="0"/>
              <a:buChar char="•"/>
            </a:pPr>
            <a:r>
              <a:rPr lang="vi-VN" sz="3000" noProof="1"/>
              <a:t>400 folder, mỗi folder tương ứng với một ID và chứa 5 ảnh khác nhau của khuôn mặt đó.</a:t>
            </a:r>
            <a:endParaRPr lang="en-US" sz="3000" noProof="1"/>
          </a:p>
          <a:p>
            <a:pPr marL="1110215" lvl="1" indent="-457200">
              <a:buFont typeface="Arial" pitchFamily="34" charset="0"/>
              <a:buChar char="•"/>
            </a:pPr>
            <a:endParaRPr lang="vi-VN" sz="3000" noProof="1"/>
          </a:p>
          <a:p>
            <a:pPr marL="1110215" lvl="1" indent="-457200">
              <a:buFont typeface="Arial" pitchFamily="34" charset="0"/>
              <a:buChar char="•"/>
            </a:pPr>
            <a:r>
              <a:rPr lang="vi-VN" sz="3000" noProof="1"/>
              <a:t>Đây sẽ là dữ liệu chính mà hệ thống nhận diện sử dụng để kiểm tra một ảnh đầu vào.</a:t>
            </a:r>
            <a:endParaRPr lang="en-US" sz="3000" noProof="1"/>
          </a:p>
          <a:p>
            <a:pPr marL="1110215" lvl="1" indent="-457200">
              <a:buFont typeface="Arial" pitchFamily="34" charset="0"/>
              <a:buChar char="•"/>
            </a:pPr>
            <a:endParaRPr lang="vi-VN" sz="3000" noProof="1"/>
          </a:p>
          <a:p>
            <a:r>
              <a:rPr lang="vi-VN" sz="3000" b="1" noProof="1"/>
              <a:t>Inout</a:t>
            </a:r>
            <a:r>
              <a:rPr lang="vi-VN" sz="3000" noProof="1"/>
              <a:t>:</a:t>
            </a:r>
          </a:p>
          <a:p>
            <a:pPr marL="1110215" lvl="1" indent="-457200">
              <a:buFont typeface="Arial" pitchFamily="34" charset="0"/>
              <a:buChar char="•"/>
            </a:pPr>
            <a:r>
              <a:rPr lang="vi-VN" sz="3000" noProof="1"/>
              <a:t>Gồm 500 folder,</a:t>
            </a:r>
            <a:r>
              <a:rPr lang="en-US" sz="3000" noProof="1"/>
              <a:t> mỗi folder chứa 20-40 ảnh,</a:t>
            </a:r>
            <a:r>
              <a:rPr lang="vi-VN" sz="3000" noProof="1"/>
              <a:t> trong đó 400 folder có ID tương ứng trong cơ sở dữ liệu Enroll và 100 folder là những ID chưa có trong hệ thống.</a:t>
            </a:r>
            <a:endParaRPr lang="en-US" sz="3000" noProof="1"/>
          </a:p>
          <a:p>
            <a:pPr marL="1110215" lvl="1" indent="-457200">
              <a:buFont typeface="Arial" pitchFamily="34" charset="0"/>
              <a:buChar char="•"/>
            </a:pPr>
            <a:endParaRPr lang="vi-VN" sz="3000" noProof="1"/>
          </a:p>
          <a:p>
            <a:pPr marL="1110215" lvl="1" indent="-457200">
              <a:buFont typeface="Arial" pitchFamily="34" charset="0"/>
              <a:buChar char="•"/>
            </a:pPr>
            <a:r>
              <a:rPr lang="vi-VN" sz="3000" noProof="1"/>
              <a:t>Mục đích là kiểm tra khả năng nhận diện đúng khuôn mặt đã đăng ký và phát hiện các khuôn mặt mới chưa được đăng ký.</a:t>
            </a:r>
          </a:p>
        </p:txBody>
      </p:sp>
      <p:sp>
        <p:nvSpPr>
          <p:cNvPr id="4" name="Rectangle 3"/>
          <p:cNvSpPr/>
          <p:nvPr/>
        </p:nvSpPr>
        <p:spPr>
          <a:xfrm>
            <a:off x="381000" y="0"/>
            <a:ext cx="4993034" cy="646331"/>
          </a:xfrm>
          <a:prstGeom prst="rect">
            <a:avLst/>
          </a:prstGeom>
        </p:spPr>
        <p:txBody>
          <a:bodyPr wrap="none">
            <a:spAutoFit/>
          </a:bodyPr>
          <a:lstStyle/>
          <a:p>
            <a:r>
              <a:rPr lang="en-US" sz="3600" b="1" dirty="0" err="1"/>
              <a:t>Giới</a:t>
            </a:r>
            <a:r>
              <a:rPr lang="en-US" sz="3600" b="1" dirty="0"/>
              <a:t> </a:t>
            </a:r>
            <a:r>
              <a:rPr lang="en-US" sz="3600" b="1" dirty="0" err="1"/>
              <a:t>thiệu</a:t>
            </a:r>
            <a:r>
              <a:rPr lang="en-US" sz="3600" b="1" dirty="0"/>
              <a:t> </a:t>
            </a:r>
            <a:r>
              <a:rPr lang="en-US" sz="3600" b="1" dirty="0" err="1"/>
              <a:t>bộ</a:t>
            </a:r>
            <a:r>
              <a:rPr lang="en-US" sz="3600" b="1" dirty="0"/>
              <a:t> </a:t>
            </a:r>
            <a:r>
              <a:rPr lang="en-US" sz="3600" b="1" dirty="0" err="1"/>
              <a:t>dữ</a:t>
            </a:r>
            <a:r>
              <a:rPr lang="en-US" sz="3600" b="1" dirty="0"/>
              <a:t> </a:t>
            </a:r>
            <a:r>
              <a:rPr lang="en-US" sz="3600" b="1" dirty="0" err="1"/>
              <a:t>liệu</a:t>
            </a:r>
            <a:r>
              <a:rPr lang="en-US" sz="3600" b="1" dirty="0"/>
              <a:t> VTS</a:t>
            </a:r>
            <a:endParaRPr lang="en-US" sz="3600" dirty="0"/>
          </a:p>
        </p:txBody>
      </p:sp>
    </p:spTree>
    <p:extLst>
      <p:ext uri="{BB962C8B-B14F-4D97-AF65-F5344CB8AC3E}">
        <p14:creationId xmlns:p14="http://schemas.microsoft.com/office/powerpoint/2010/main" val="3019027610"/>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 name="TextBox 4"/>
          <p:cNvSpPr txBox="1"/>
          <p:nvPr/>
        </p:nvSpPr>
        <p:spPr>
          <a:xfrm>
            <a:off x="587358" y="76200"/>
            <a:ext cx="3908442" cy="646331"/>
          </a:xfrm>
          <a:prstGeom prst="rect">
            <a:avLst/>
          </a:prstGeom>
          <a:noFill/>
        </p:spPr>
        <p:txBody>
          <a:bodyPr wrap="none" rtlCol="0">
            <a:spAutoFit/>
          </a:bodyPr>
          <a:lstStyle/>
          <a:p>
            <a:r>
              <a:rPr lang="en-US" sz="3600" b="1" noProof="1">
                <a:latin typeface="+mj-lt"/>
              </a:rPr>
              <a:t>Các chỉ số đánh giá</a:t>
            </a:r>
          </a:p>
        </p:txBody>
      </p:sp>
      <p:sp>
        <p:nvSpPr>
          <p:cNvPr id="8" name="Slide Number Placeholder 7"/>
          <p:cNvSpPr>
            <a:spLocks noGrp="1"/>
          </p:cNvSpPr>
          <p:nvPr>
            <p:ph type="sldNum" sz="quarter" idx="12"/>
          </p:nvPr>
        </p:nvSpPr>
        <p:spPr>
          <a:xfrm>
            <a:off x="10485120" y="7627631"/>
            <a:ext cx="3413760" cy="438147"/>
          </a:xfrm>
        </p:spPr>
        <p:txBody>
          <a:bodyPr/>
          <a:lstStyle/>
          <a:p>
            <a:r>
              <a:rPr lang="en-US" noProof="1"/>
              <a:t>44</a:t>
            </a:r>
          </a:p>
        </p:txBody>
      </p:sp>
      <p:sp>
        <p:nvSpPr>
          <p:cNvPr id="2" name="TextBox 1"/>
          <p:cNvSpPr txBox="1"/>
          <p:nvPr/>
        </p:nvSpPr>
        <p:spPr>
          <a:xfrm>
            <a:off x="990600" y="1999595"/>
            <a:ext cx="12432632" cy="5016758"/>
          </a:xfrm>
          <a:prstGeom prst="rect">
            <a:avLst/>
          </a:prstGeom>
          <a:noFill/>
        </p:spPr>
        <p:txBody>
          <a:bodyPr wrap="square" rtlCol="0">
            <a:spAutoFit/>
          </a:bodyPr>
          <a:lstStyle/>
          <a:p>
            <a:pPr marL="571500" indent="-571500">
              <a:buFontTx/>
              <a:buChar char="-"/>
            </a:pPr>
            <a:r>
              <a:rPr lang="en-US" sz="4000" noProof="1"/>
              <a:t>Sẽ sử dụng bộ dữ liệu Inout để đánh giá các Metric của mô hình với các chỉ số:</a:t>
            </a:r>
          </a:p>
          <a:p>
            <a:pPr marL="1224515" lvl="1" indent="-571500">
              <a:buFont typeface="Arial" pitchFamily="34" charset="0"/>
              <a:buChar char="•"/>
            </a:pPr>
            <a:r>
              <a:rPr lang="en-US" sz="4000" b="1" noProof="1"/>
              <a:t>ACC</a:t>
            </a:r>
            <a:r>
              <a:rPr lang="en-US" sz="4000" noProof="1"/>
              <a:t>: Tỉ lệ mô hình nhận diện đúng người trong hệ thống và người không trong CSDL.</a:t>
            </a:r>
          </a:p>
          <a:p>
            <a:pPr marL="1224515" lvl="1" indent="-571500">
              <a:buFont typeface="Arial" pitchFamily="34" charset="0"/>
              <a:buChar char="•"/>
            </a:pPr>
            <a:r>
              <a:rPr lang="en-US" sz="4000" b="1" noProof="1"/>
              <a:t>FNIR</a:t>
            </a:r>
            <a:r>
              <a:rPr lang="en-US" sz="4000" noProof="1"/>
              <a:t>: Tỉ lệ mô hình không nhận diện được người trong CSDL.</a:t>
            </a:r>
          </a:p>
          <a:p>
            <a:pPr marL="1224515" lvl="1" indent="-571500">
              <a:buFont typeface="Arial" pitchFamily="34" charset="0"/>
              <a:buChar char="•"/>
            </a:pPr>
            <a:r>
              <a:rPr lang="en-US" sz="4000" b="1" noProof="1"/>
              <a:t>FPIR</a:t>
            </a:r>
            <a:r>
              <a:rPr lang="en-US" sz="4000" noProof="1"/>
              <a:t>: Tỉ lệ mô hình nhận diện nhầm thành người khác</a:t>
            </a:r>
          </a:p>
        </p:txBody>
      </p:sp>
    </p:spTree>
    <p:extLst>
      <p:ext uri="{BB962C8B-B14F-4D97-AF65-F5344CB8AC3E}">
        <p14:creationId xmlns:p14="http://schemas.microsoft.com/office/powerpoint/2010/main" val="1576731130"/>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 name="TextBox 4"/>
          <p:cNvSpPr txBox="1"/>
          <p:nvPr/>
        </p:nvSpPr>
        <p:spPr>
          <a:xfrm>
            <a:off x="381000" y="0"/>
            <a:ext cx="4299318" cy="646331"/>
          </a:xfrm>
          <a:prstGeom prst="rect">
            <a:avLst/>
          </a:prstGeom>
          <a:noFill/>
        </p:spPr>
        <p:txBody>
          <a:bodyPr wrap="none" rtlCol="0">
            <a:spAutoFit/>
          </a:bodyPr>
          <a:lstStyle/>
          <a:p>
            <a:r>
              <a:rPr lang="en-US" sz="3600" b="1" noProof="1">
                <a:latin typeface="+mj-lt"/>
              </a:rPr>
              <a:t>Kết quả thực nghiệm</a:t>
            </a:r>
          </a:p>
        </p:txBody>
      </p:sp>
      <p:sp>
        <p:nvSpPr>
          <p:cNvPr id="8" name="Slide Number Placeholder 7"/>
          <p:cNvSpPr>
            <a:spLocks noGrp="1"/>
          </p:cNvSpPr>
          <p:nvPr>
            <p:ph type="sldNum" sz="quarter" idx="12"/>
          </p:nvPr>
        </p:nvSpPr>
        <p:spPr>
          <a:xfrm>
            <a:off x="10485120" y="7627631"/>
            <a:ext cx="3413760" cy="438147"/>
          </a:xfrm>
        </p:spPr>
        <p:txBody>
          <a:bodyPr/>
          <a:lstStyle/>
          <a:p>
            <a:r>
              <a:rPr lang="en-US" noProof="1"/>
              <a:t>45</a:t>
            </a:r>
          </a:p>
        </p:txBody>
      </p:sp>
      <p:sp>
        <p:nvSpPr>
          <p:cNvPr id="4" name="TextBox 3"/>
          <p:cNvSpPr txBox="1"/>
          <p:nvPr/>
        </p:nvSpPr>
        <p:spPr>
          <a:xfrm>
            <a:off x="1066800" y="2001054"/>
            <a:ext cx="13258800" cy="477054"/>
          </a:xfrm>
          <a:prstGeom prst="rect">
            <a:avLst/>
          </a:prstGeom>
          <a:noFill/>
        </p:spPr>
        <p:txBody>
          <a:bodyPr wrap="square" rtlCol="0">
            <a:spAutoFit/>
          </a:bodyPr>
          <a:lstStyle/>
          <a:p>
            <a:r>
              <a:rPr lang="en-US" dirty="0" err="1"/>
              <a:t>Kết</a:t>
            </a:r>
            <a:r>
              <a:rPr lang="en-US" dirty="0"/>
              <a:t> </a:t>
            </a:r>
            <a:r>
              <a:rPr lang="en-US" dirty="0" err="1"/>
              <a:t>quả</a:t>
            </a:r>
            <a:r>
              <a:rPr lang="en-US" dirty="0"/>
              <a:t> </a:t>
            </a:r>
            <a:r>
              <a:rPr lang="en-US" dirty="0" err="1"/>
              <a:t>thực</a:t>
            </a:r>
            <a:r>
              <a:rPr lang="en-US" dirty="0"/>
              <a:t> </a:t>
            </a:r>
            <a:r>
              <a:rPr lang="en-US" dirty="0" err="1"/>
              <a:t>nghiệm</a:t>
            </a:r>
            <a:r>
              <a:rPr lang="en-US" dirty="0"/>
              <a:t>.//                                                                                                                                                                                                                                                                                                                                                                                  </a:t>
            </a:r>
          </a:p>
        </p:txBody>
      </p:sp>
    </p:spTree>
    <p:extLst>
      <p:ext uri="{BB962C8B-B14F-4D97-AF65-F5344CB8AC3E}">
        <p14:creationId xmlns:p14="http://schemas.microsoft.com/office/powerpoint/2010/main" val="379327537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 name="TextBox 4"/>
          <p:cNvSpPr txBox="1"/>
          <p:nvPr/>
        </p:nvSpPr>
        <p:spPr>
          <a:xfrm>
            <a:off x="381000" y="0"/>
            <a:ext cx="6606809" cy="646331"/>
          </a:xfrm>
          <a:prstGeom prst="rect">
            <a:avLst/>
          </a:prstGeom>
          <a:noFill/>
        </p:spPr>
        <p:txBody>
          <a:bodyPr wrap="none" rtlCol="0">
            <a:spAutoFit/>
          </a:bodyPr>
          <a:lstStyle/>
          <a:p>
            <a:r>
              <a:rPr lang="en-US" sz="3600" b="1" dirty="0"/>
              <a:t>5. </a:t>
            </a:r>
            <a:r>
              <a:rPr lang="en-US" sz="3600" b="1" dirty="0" err="1"/>
              <a:t>Hệ</a:t>
            </a:r>
            <a:r>
              <a:rPr lang="en-US" sz="3600" b="1" dirty="0"/>
              <a:t> </a:t>
            </a:r>
            <a:r>
              <a:rPr lang="en-US" sz="3600" b="1" dirty="0" err="1"/>
              <a:t>thống</a:t>
            </a:r>
            <a:r>
              <a:rPr lang="en-US" sz="3600" b="1" dirty="0"/>
              <a:t> </a:t>
            </a:r>
            <a:r>
              <a:rPr lang="en-US" sz="3600" b="1" dirty="0" err="1"/>
              <a:t>nhận</a:t>
            </a:r>
            <a:r>
              <a:rPr lang="en-US" sz="3600" b="1" dirty="0"/>
              <a:t> </a:t>
            </a:r>
            <a:r>
              <a:rPr lang="en-US" sz="3600" b="1" dirty="0" err="1"/>
              <a:t>diện</a:t>
            </a:r>
            <a:r>
              <a:rPr lang="en-US" sz="3600" b="1" dirty="0"/>
              <a:t> </a:t>
            </a:r>
            <a:r>
              <a:rPr lang="en-US" sz="3600" b="1" dirty="0" err="1"/>
              <a:t>khuôn</a:t>
            </a:r>
            <a:r>
              <a:rPr lang="en-US" sz="3600" b="1" dirty="0"/>
              <a:t> </a:t>
            </a:r>
            <a:r>
              <a:rPr lang="en-US" sz="3600" b="1" dirty="0" err="1"/>
              <a:t>mặt</a:t>
            </a:r>
            <a:endParaRPr lang="en-US" sz="3600" b="1" dirty="0"/>
          </a:p>
        </p:txBody>
      </p:sp>
      <p:sp>
        <p:nvSpPr>
          <p:cNvPr id="8" name="Slide Number Placeholder 7"/>
          <p:cNvSpPr>
            <a:spLocks noGrp="1"/>
          </p:cNvSpPr>
          <p:nvPr>
            <p:ph type="sldNum" sz="quarter" idx="12"/>
          </p:nvPr>
        </p:nvSpPr>
        <p:spPr>
          <a:xfrm>
            <a:off x="10485120" y="7627631"/>
            <a:ext cx="3413760" cy="438147"/>
          </a:xfrm>
        </p:spPr>
        <p:txBody>
          <a:bodyPr/>
          <a:lstStyle/>
          <a:p>
            <a:r>
              <a:rPr lang="en-US" noProof="1"/>
              <a:t>46</a:t>
            </a:r>
          </a:p>
        </p:txBody>
      </p:sp>
      <p:sp>
        <p:nvSpPr>
          <p:cNvPr id="4" name="TextBox 3"/>
          <p:cNvSpPr txBox="1"/>
          <p:nvPr/>
        </p:nvSpPr>
        <p:spPr>
          <a:xfrm>
            <a:off x="1066800" y="2001054"/>
            <a:ext cx="13258800" cy="477054"/>
          </a:xfrm>
          <a:prstGeom prst="rect">
            <a:avLst/>
          </a:prstGeom>
          <a:noFill/>
        </p:spPr>
        <p:txBody>
          <a:bodyPr wrap="square" rtlCol="0">
            <a:spAutoFit/>
          </a:bodyPr>
          <a:lstStyle/>
          <a:p>
            <a:r>
              <a:rPr lang="en-US" dirty="0" err="1">
                <a:solidFill>
                  <a:srgbClr val="FF0000"/>
                </a:solidFill>
              </a:rPr>
              <a:t>Đang</a:t>
            </a:r>
            <a:r>
              <a:rPr lang="en-US" dirty="0">
                <a:solidFill>
                  <a:srgbClr val="FF0000"/>
                </a:solidFill>
              </a:rPr>
              <a:t> </a:t>
            </a:r>
            <a:r>
              <a:rPr lang="en-US" dirty="0" err="1">
                <a:solidFill>
                  <a:srgbClr val="FF0000"/>
                </a:solidFill>
              </a:rPr>
              <a:t>vẽ</a:t>
            </a:r>
            <a:r>
              <a:rPr lang="en-US" dirty="0">
                <a:solidFill>
                  <a:srgbClr val="FF0000"/>
                </a:solidFill>
              </a:rPr>
              <a:t> </a:t>
            </a:r>
            <a:r>
              <a:rPr lang="en-US" dirty="0" err="1">
                <a:solidFill>
                  <a:srgbClr val="FF0000"/>
                </a:solidFill>
              </a:rPr>
              <a:t>sơ</a:t>
            </a:r>
            <a:r>
              <a:rPr lang="en-US" dirty="0">
                <a:solidFill>
                  <a:srgbClr val="FF0000"/>
                </a:solidFill>
              </a:rPr>
              <a:t> </a:t>
            </a:r>
            <a:r>
              <a:rPr lang="en-US" dirty="0" err="1">
                <a:solidFill>
                  <a:srgbClr val="FF0000"/>
                </a:solidFill>
              </a:rPr>
              <a:t>đồ</a:t>
            </a:r>
            <a:r>
              <a:rPr lang="en-US" dirty="0">
                <a:solidFill>
                  <a:srgbClr val="FF0000"/>
                </a:solidFill>
              </a:rPr>
              <a:t> </a:t>
            </a:r>
            <a:r>
              <a:rPr lang="en-US" dirty="0" err="1">
                <a:solidFill>
                  <a:srgbClr val="FF0000"/>
                </a:solidFill>
              </a:rPr>
              <a:t>tổng</a:t>
            </a:r>
            <a:r>
              <a:rPr lang="en-US" dirty="0">
                <a:solidFill>
                  <a:srgbClr val="FF0000"/>
                </a:solidFill>
              </a:rPr>
              <a:t> </a:t>
            </a:r>
            <a:r>
              <a:rPr lang="en-US" dirty="0" err="1">
                <a:solidFill>
                  <a:srgbClr val="FF0000"/>
                </a:solidFill>
              </a:rPr>
              <a:t>quan</a:t>
            </a:r>
            <a:r>
              <a:rPr lang="en-US" dirty="0">
                <a:solidFill>
                  <a:srgbClr val="FF0000"/>
                </a:solidFill>
              </a:rPr>
              <a:t> </a:t>
            </a:r>
            <a:r>
              <a:rPr lang="en-US" dirty="0" err="1">
                <a:solidFill>
                  <a:srgbClr val="FF0000"/>
                </a:solidFill>
              </a:rPr>
              <a:t>hệ</a:t>
            </a:r>
            <a:r>
              <a:rPr lang="en-US" dirty="0">
                <a:solidFill>
                  <a:srgbClr val="FF0000"/>
                </a:solidFill>
              </a:rPr>
              <a:t> </a:t>
            </a:r>
            <a:r>
              <a:rPr lang="en-US" dirty="0" err="1">
                <a:solidFill>
                  <a:srgbClr val="FF0000"/>
                </a:solidFill>
              </a:rPr>
              <a:t>thống</a:t>
            </a:r>
            <a:endParaRPr lang="en-US" dirty="0">
              <a:solidFill>
                <a:srgbClr val="FF0000"/>
              </a:solidFill>
            </a:endParaRPr>
          </a:p>
        </p:txBody>
      </p:sp>
    </p:spTree>
    <p:extLst>
      <p:ext uri="{BB962C8B-B14F-4D97-AF65-F5344CB8AC3E}">
        <p14:creationId xmlns:p14="http://schemas.microsoft.com/office/powerpoint/2010/main" val="153334455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000" y="39469"/>
            <a:ext cx="6606809" cy="646331"/>
          </a:xfrm>
          <a:prstGeom prst="rect">
            <a:avLst/>
          </a:prstGeom>
          <a:noFill/>
        </p:spPr>
        <p:txBody>
          <a:bodyPr wrap="none" rtlCol="0">
            <a:spAutoFit/>
          </a:bodyPr>
          <a:lstStyle/>
          <a:p>
            <a:r>
              <a:rPr lang="en-US" sz="3600" b="1" dirty="0">
                <a:latin typeface="+mj-lt"/>
              </a:rPr>
              <a:t>5. </a:t>
            </a:r>
            <a:r>
              <a:rPr lang="en-US" sz="3600" b="1" dirty="0" err="1">
                <a:latin typeface="+mj-lt"/>
              </a:rPr>
              <a:t>Hệ</a:t>
            </a:r>
            <a:r>
              <a:rPr lang="en-US" sz="3600" b="1" dirty="0">
                <a:latin typeface="+mj-lt"/>
              </a:rPr>
              <a:t> </a:t>
            </a:r>
            <a:r>
              <a:rPr lang="en-US" sz="3600" b="1" dirty="0" err="1">
                <a:latin typeface="+mj-lt"/>
              </a:rPr>
              <a:t>thống</a:t>
            </a:r>
            <a:r>
              <a:rPr lang="en-US" sz="3600" b="1" dirty="0">
                <a:latin typeface="+mj-lt"/>
              </a:rPr>
              <a:t> </a:t>
            </a:r>
            <a:r>
              <a:rPr lang="en-US" sz="3600" b="1" dirty="0" err="1">
                <a:latin typeface="+mj-lt"/>
              </a:rPr>
              <a:t>nhận</a:t>
            </a:r>
            <a:r>
              <a:rPr lang="en-US" sz="3600" b="1" dirty="0">
                <a:latin typeface="+mj-lt"/>
              </a:rPr>
              <a:t> </a:t>
            </a:r>
            <a:r>
              <a:rPr lang="en-US" sz="3600" b="1" dirty="0" err="1">
                <a:latin typeface="+mj-lt"/>
              </a:rPr>
              <a:t>diện</a:t>
            </a:r>
            <a:r>
              <a:rPr lang="en-US" sz="3600" b="1" dirty="0">
                <a:latin typeface="+mj-lt"/>
              </a:rPr>
              <a:t> </a:t>
            </a:r>
            <a:r>
              <a:rPr lang="en-US" sz="3600" b="1" dirty="0" err="1">
                <a:latin typeface="+mj-lt"/>
              </a:rPr>
              <a:t>khuôn</a:t>
            </a:r>
            <a:r>
              <a:rPr lang="en-US" sz="3600" b="1" dirty="0">
                <a:latin typeface="+mj-lt"/>
              </a:rPr>
              <a:t> </a:t>
            </a:r>
            <a:r>
              <a:rPr lang="en-US" sz="3600" b="1" dirty="0" err="1">
                <a:latin typeface="+mj-lt"/>
              </a:rPr>
              <a:t>mặt</a:t>
            </a:r>
            <a:endParaRPr lang="en-US" sz="3600" b="1" dirty="0">
              <a:latin typeface="+mj-lt"/>
            </a:endParaRPr>
          </a:p>
        </p:txBody>
      </p:sp>
      <p:sp>
        <p:nvSpPr>
          <p:cNvPr id="7" name="TextBox 6"/>
          <p:cNvSpPr txBox="1"/>
          <p:nvPr/>
        </p:nvSpPr>
        <p:spPr>
          <a:xfrm>
            <a:off x="509326" y="1198602"/>
            <a:ext cx="3676006" cy="553998"/>
          </a:xfrm>
          <a:prstGeom prst="rect">
            <a:avLst/>
          </a:prstGeom>
          <a:noFill/>
        </p:spPr>
        <p:txBody>
          <a:bodyPr wrap="none" rtlCol="0">
            <a:spAutoFit/>
          </a:bodyPr>
          <a:lstStyle/>
          <a:p>
            <a:pPr marL="457200" indent="-457200">
              <a:buFont typeface="Wingdings" pitchFamily="2" charset="2"/>
              <a:buChar char="v"/>
            </a:pPr>
            <a:r>
              <a:rPr lang="en-US" sz="3000" b="1" dirty="0" err="1"/>
              <a:t>Chức</a:t>
            </a:r>
            <a:r>
              <a:rPr lang="en-US" sz="3000" b="1" dirty="0"/>
              <a:t> </a:t>
            </a:r>
            <a:r>
              <a:rPr lang="en-US" sz="3000" b="1" dirty="0" err="1"/>
              <a:t>năng</a:t>
            </a:r>
            <a:r>
              <a:rPr lang="en-US" sz="3000" b="1" dirty="0"/>
              <a:t> </a:t>
            </a:r>
            <a:r>
              <a:rPr lang="en-US" sz="3000" b="1" dirty="0" err="1"/>
              <a:t>đăng</a:t>
            </a:r>
            <a:r>
              <a:rPr lang="en-US" sz="3000" b="1" dirty="0"/>
              <a:t> </a:t>
            </a:r>
            <a:r>
              <a:rPr lang="en-US" sz="3000" b="1" dirty="0" err="1"/>
              <a:t>ký</a:t>
            </a:r>
            <a:endParaRPr lang="en-US" sz="3000" b="1" dirty="0"/>
          </a:p>
        </p:txBody>
      </p:sp>
      <p:sp>
        <p:nvSpPr>
          <p:cNvPr id="8" name="Google Shape;701;p36"/>
          <p:cNvSpPr txBox="1">
            <a:spLocks/>
          </p:cNvSpPr>
          <p:nvPr/>
        </p:nvSpPr>
        <p:spPr>
          <a:xfrm>
            <a:off x="7086600" y="6984120"/>
            <a:ext cx="4111172" cy="940680"/>
          </a:xfrm>
          <a:prstGeom prst="rect">
            <a:avLst/>
          </a:prstGeom>
        </p:spPr>
        <p:txBody>
          <a:bodyPr spcFirstLastPara="1" vert="horz" wrap="square" lIns="130582" tIns="130582" rIns="130582" bIns="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endParaRPr lang="en-US" sz="2500" noProof="1"/>
          </a:p>
        </p:txBody>
      </p:sp>
      <p:sp>
        <p:nvSpPr>
          <p:cNvPr id="9" name="Google Shape;704;p36"/>
          <p:cNvSpPr txBox="1">
            <a:spLocks/>
          </p:cNvSpPr>
          <p:nvPr/>
        </p:nvSpPr>
        <p:spPr>
          <a:xfrm>
            <a:off x="3704530" y="2549400"/>
            <a:ext cx="4296470" cy="1184400"/>
          </a:xfrm>
          <a:prstGeom prst="rect">
            <a:avLst/>
          </a:prstGeom>
        </p:spPr>
        <p:txBody>
          <a:bodyPr spcFirstLastPara="1" vert="horz" wrap="square" lIns="130582" tIns="130582" rIns="130582" bIns="0" rtlCol="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endParaRPr lang="en-US" sz="2500" noProof="1"/>
          </a:p>
        </p:txBody>
      </p:sp>
      <p:sp>
        <p:nvSpPr>
          <p:cNvPr id="10" name="Google Shape;705;p36"/>
          <p:cNvSpPr txBox="1">
            <a:spLocks/>
          </p:cNvSpPr>
          <p:nvPr/>
        </p:nvSpPr>
        <p:spPr>
          <a:xfrm>
            <a:off x="851440" y="3581400"/>
            <a:ext cx="2729960"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err="1">
                <a:latin typeface="Rajdhani"/>
                <a:ea typeface="Rajdhani"/>
                <a:cs typeface="Rajdhani"/>
                <a:sym typeface="Rajdhani"/>
              </a:rPr>
              <a:t>Nhận</a:t>
            </a:r>
            <a:r>
              <a:rPr lang="en-US" sz="2500" b="1" dirty="0">
                <a:latin typeface="Rajdhani"/>
                <a:ea typeface="Rajdhani"/>
                <a:cs typeface="Rajdhani"/>
                <a:sym typeface="Rajdhani"/>
              </a:rPr>
              <a:t> </a:t>
            </a:r>
            <a:r>
              <a:rPr lang="en-US" sz="2500" b="1" dirty="0" err="1">
                <a:latin typeface="Rajdhani"/>
                <a:ea typeface="Rajdhani"/>
                <a:cs typeface="Rajdhani"/>
                <a:sym typeface="Rajdhani"/>
              </a:rPr>
              <a:t>hình</a:t>
            </a:r>
            <a:r>
              <a:rPr lang="en-US" sz="2500" b="1" dirty="0">
                <a:latin typeface="Rajdhani"/>
                <a:ea typeface="Rajdhani"/>
                <a:cs typeface="Rajdhani"/>
                <a:sym typeface="Rajdhani"/>
              </a:rPr>
              <a:t> </a:t>
            </a:r>
            <a:r>
              <a:rPr lang="en-US" sz="2500" b="1" dirty="0" err="1">
                <a:latin typeface="Rajdhani"/>
                <a:ea typeface="Rajdhani"/>
                <a:cs typeface="Rajdhani"/>
                <a:sym typeface="Rajdhani"/>
              </a:rPr>
              <a:t>ảnh</a:t>
            </a:r>
            <a:r>
              <a:rPr lang="en-US" sz="2500" b="1" dirty="0">
                <a:latin typeface="Rajdhani"/>
                <a:ea typeface="Rajdhani"/>
                <a:cs typeface="Rajdhani"/>
                <a:sym typeface="Rajdhani"/>
              </a:rPr>
              <a:t> </a:t>
            </a:r>
            <a:r>
              <a:rPr lang="en-US" sz="2500" b="1" dirty="0" err="1">
                <a:latin typeface="Rajdhani"/>
                <a:ea typeface="Rajdhani"/>
                <a:cs typeface="Rajdhani"/>
                <a:sym typeface="Rajdhani"/>
              </a:rPr>
              <a:t>đầu</a:t>
            </a:r>
            <a:r>
              <a:rPr lang="en-US" sz="2500" b="1" dirty="0">
                <a:latin typeface="Rajdhani"/>
                <a:ea typeface="Rajdhani"/>
                <a:cs typeface="Rajdhani"/>
                <a:sym typeface="Rajdhani"/>
              </a:rPr>
              <a:t> </a:t>
            </a:r>
            <a:r>
              <a:rPr lang="en-US" sz="2500" b="1" dirty="0" err="1">
                <a:latin typeface="Rajdhani"/>
                <a:ea typeface="Rajdhani"/>
                <a:cs typeface="Rajdhani"/>
                <a:sym typeface="Rajdhani"/>
              </a:rPr>
              <a:t>vào</a:t>
            </a:r>
            <a:endParaRPr lang="en-US" sz="2500" b="1" dirty="0">
              <a:latin typeface="Rajdhani"/>
              <a:ea typeface="Rajdhani"/>
              <a:cs typeface="Rajdhani"/>
              <a:sym typeface="Rajdhani"/>
            </a:endParaRPr>
          </a:p>
        </p:txBody>
      </p:sp>
      <p:sp>
        <p:nvSpPr>
          <p:cNvPr id="11" name="Google Shape;706;p36"/>
          <p:cNvSpPr txBox="1">
            <a:spLocks/>
          </p:cNvSpPr>
          <p:nvPr/>
        </p:nvSpPr>
        <p:spPr>
          <a:xfrm>
            <a:off x="4373809" y="3597120"/>
            <a:ext cx="2865191"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err="1">
                <a:latin typeface="Rajdhani"/>
                <a:ea typeface="Rajdhani"/>
                <a:cs typeface="Rajdhani"/>
                <a:sym typeface="Rajdhani"/>
              </a:rPr>
              <a:t>Căn</a:t>
            </a:r>
            <a:r>
              <a:rPr lang="en-US" sz="2500" b="1" dirty="0">
                <a:latin typeface="Rajdhani"/>
                <a:ea typeface="Rajdhani"/>
                <a:cs typeface="Rajdhani"/>
                <a:sym typeface="Rajdhani"/>
              </a:rPr>
              <a:t> </a:t>
            </a:r>
            <a:r>
              <a:rPr lang="en-US" sz="2500" b="1" dirty="0" err="1">
                <a:latin typeface="Rajdhani"/>
                <a:ea typeface="Rajdhani"/>
                <a:cs typeface="Rajdhani"/>
                <a:sym typeface="Rajdhani"/>
              </a:rPr>
              <a:t>chỉnh</a:t>
            </a:r>
            <a:r>
              <a:rPr lang="en-US" sz="2500" b="1" dirty="0">
                <a:latin typeface="Rajdhani"/>
                <a:ea typeface="Rajdhani"/>
                <a:cs typeface="Rajdhani"/>
                <a:sym typeface="Rajdhani"/>
              </a:rPr>
              <a:t> </a:t>
            </a:r>
            <a:r>
              <a:rPr lang="en-US" sz="2500" b="1" dirty="0" err="1">
                <a:latin typeface="Rajdhani"/>
                <a:ea typeface="Rajdhani"/>
                <a:cs typeface="Rajdhani"/>
                <a:sym typeface="Rajdhani"/>
              </a:rPr>
              <a:t>và</a:t>
            </a:r>
            <a:r>
              <a:rPr lang="en-US" sz="2500" b="1" dirty="0">
                <a:latin typeface="Rajdhani"/>
                <a:ea typeface="Rajdhani"/>
                <a:cs typeface="Rajdhani"/>
                <a:sym typeface="Rajdhani"/>
              </a:rPr>
              <a:t> </a:t>
            </a:r>
            <a:r>
              <a:rPr lang="en-US" sz="2500" b="1" dirty="0" err="1">
                <a:latin typeface="Rajdhani"/>
                <a:ea typeface="Rajdhani"/>
                <a:cs typeface="Rajdhani"/>
                <a:sym typeface="Rajdhani"/>
              </a:rPr>
              <a:t>Phát</a:t>
            </a:r>
            <a:r>
              <a:rPr lang="en-US" sz="2500" b="1" dirty="0">
                <a:latin typeface="Rajdhani"/>
                <a:ea typeface="Rajdhani"/>
                <a:cs typeface="Rajdhani"/>
                <a:sym typeface="Rajdhani"/>
              </a:rPr>
              <a:t> </a:t>
            </a:r>
            <a:r>
              <a:rPr lang="en-US" sz="2500" b="1" dirty="0" err="1">
                <a:latin typeface="Rajdhani"/>
                <a:ea typeface="Rajdhani"/>
                <a:cs typeface="Rajdhani"/>
                <a:sym typeface="Rajdhani"/>
              </a:rPr>
              <a:t>hiện</a:t>
            </a:r>
            <a:r>
              <a:rPr lang="en-US" sz="2500" b="1" dirty="0">
                <a:latin typeface="Rajdhani"/>
                <a:ea typeface="Rajdhani"/>
                <a:cs typeface="Rajdhani"/>
                <a:sym typeface="Rajdhani"/>
              </a:rPr>
              <a:t> </a:t>
            </a:r>
            <a:r>
              <a:rPr lang="en-US" sz="2500" b="1" dirty="0" err="1">
                <a:latin typeface="Rajdhani"/>
                <a:ea typeface="Rajdhani"/>
                <a:cs typeface="Rajdhani"/>
                <a:sym typeface="Rajdhani"/>
              </a:rPr>
              <a:t>khuôn</a:t>
            </a:r>
            <a:r>
              <a:rPr lang="en-US" sz="2500" b="1" dirty="0">
                <a:latin typeface="Rajdhani"/>
                <a:ea typeface="Rajdhani"/>
                <a:cs typeface="Rajdhani"/>
                <a:sym typeface="Rajdhani"/>
              </a:rPr>
              <a:t> </a:t>
            </a:r>
            <a:r>
              <a:rPr lang="en-US" sz="2500" b="1" dirty="0" err="1">
                <a:latin typeface="Rajdhani"/>
                <a:ea typeface="Rajdhani"/>
                <a:cs typeface="Rajdhani"/>
                <a:sym typeface="Rajdhani"/>
              </a:rPr>
              <a:t>mặt</a:t>
            </a:r>
            <a:endParaRPr lang="en-US" sz="2500" b="1" dirty="0">
              <a:latin typeface="Rajdhani"/>
              <a:ea typeface="Rajdhani"/>
              <a:cs typeface="Rajdhani"/>
              <a:sym typeface="Rajdhani"/>
            </a:endParaRPr>
          </a:p>
        </p:txBody>
      </p:sp>
      <p:sp>
        <p:nvSpPr>
          <p:cNvPr id="12" name="Google Shape;709;p36"/>
          <p:cNvSpPr txBox="1">
            <a:spLocks/>
          </p:cNvSpPr>
          <p:nvPr/>
        </p:nvSpPr>
        <p:spPr>
          <a:xfrm>
            <a:off x="8121737" y="6206880"/>
            <a:ext cx="2139990"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a:latin typeface="Rajdhani"/>
                <a:ea typeface="Rajdhani"/>
                <a:cs typeface="Rajdhani"/>
                <a:sym typeface="Rajdhani"/>
              </a:rPr>
              <a:t>TRÍCH XUẤT ĐẶC TRƯNG</a:t>
            </a:r>
          </a:p>
        </p:txBody>
      </p:sp>
      <p:sp>
        <p:nvSpPr>
          <p:cNvPr id="13" name="Google Shape;710;p36"/>
          <p:cNvSpPr/>
          <p:nvPr/>
        </p:nvSpPr>
        <p:spPr>
          <a:xfrm>
            <a:off x="1513844" y="437808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p>
        </p:txBody>
      </p:sp>
      <p:sp>
        <p:nvSpPr>
          <p:cNvPr id="14" name="Google Shape;711;p36"/>
          <p:cNvSpPr/>
          <p:nvPr/>
        </p:nvSpPr>
        <p:spPr>
          <a:xfrm>
            <a:off x="5119868" y="437808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solidFill>
                <a:schemeClr val="bg1"/>
              </a:solidFill>
            </a:endParaRPr>
          </a:p>
        </p:txBody>
      </p:sp>
      <p:sp>
        <p:nvSpPr>
          <p:cNvPr id="15" name="Google Shape;713;p36"/>
          <p:cNvSpPr/>
          <p:nvPr/>
        </p:nvSpPr>
        <p:spPr>
          <a:xfrm>
            <a:off x="8565212" y="437808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p>
        </p:txBody>
      </p:sp>
      <p:sp>
        <p:nvSpPr>
          <p:cNvPr id="16" name="Google Shape;714;p36"/>
          <p:cNvSpPr/>
          <p:nvPr/>
        </p:nvSpPr>
        <p:spPr>
          <a:xfrm>
            <a:off x="11851970" y="437808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p>
        </p:txBody>
      </p:sp>
      <p:cxnSp>
        <p:nvCxnSpPr>
          <p:cNvPr id="17" name="Google Shape;715;p36"/>
          <p:cNvCxnSpPr>
            <a:stCxn id="13" idx="6"/>
            <a:endCxn id="14" idx="2"/>
          </p:cNvCxnSpPr>
          <p:nvPr/>
        </p:nvCxnSpPr>
        <p:spPr>
          <a:xfrm>
            <a:off x="2778432" y="4950300"/>
            <a:ext cx="2341436" cy="0"/>
          </a:xfrm>
          <a:prstGeom prst="straightConnector1">
            <a:avLst/>
          </a:prstGeom>
          <a:noFill/>
          <a:ln w="19050" cap="flat" cmpd="sng">
            <a:solidFill>
              <a:schemeClr val="lt2"/>
            </a:solidFill>
            <a:prstDash val="solid"/>
            <a:round/>
            <a:headEnd type="none" w="med" len="med"/>
            <a:tailEnd type="none" w="med" len="med"/>
          </a:ln>
        </p:spPr>
      </p:cxnSp>
      <p:cxnSp>
        <p:nvCxnSpPr>
          <p:cNvPr id="18" name="Google Shape;717;p36"/>
          <p:cNvCxnSpPr>
            <a:stCxn id="14" idx="6"/>
            <a:endCxn id="15" idx="2"/>
          </p:cNvCxnSpPr>
          <p:nvPr/>
        </p:nvCxnSpPr>
        <p:spPr>
          <a:xfrm>
            <a:off x="6384456" y="4950300"/>
            <a:ext cx="2180756" cy="0"/>
          </a:xfrm>
          <a:prstGeom prst="straightConnector1">
            <a:avLst/>
          </a:prstGeom>
          <a:noFill/>
          <a:ln w="19050" cap="flat" cmpd="sng">
            <a:solidFill>
              <a:schemeClr val="lt2"/>
            </a:solidFill>
            <a:prstDash val="solid"/>
            <a:round/>
            <a:headEnd type="none" w="med" len="med"/>
            <a:tailEnd type="none" w="med" len="med"/>
          </a:ln>
        </p:spPr>
      </p:cxnSp>
      <p:cxnSp>
        <p:nvCxnSpPr>
          <p:cNvPr id="19" name="Google Shape;718;p36"/>
          <p:cNvCxnSpPr>
            <a:stCxn id="15" idx="6"/>
            <a:endCxn id="16" idx="2"/>
          </p:cNvCxnSpPr>
          <p:nvPr/>
        </p:nvCxnSpPr>
        <p:spPr>
          <a:xfrm>
            <a:off x="9829800" y="4950300"/>
            <a:ext cx="2022170" cy="0"/>
          </a:xfrm>
          <a:prstGeom prst="straightConnector1">
            <a:avLst/>
          </a:prstGeom>
          <a:noFill/>
          <a:ln w="19050" cap="flat" cmpd="sng">
            <a:solidFill>
              <a:schemeClr val="lt2"/>
            </a:solidFill>
            <a:prstDash val="solid"/>
            <a:round/>
            <a:headEnd type="none" w="med" len="med"/>
            <a:tailEnd type="none" w="med" len="med"/>
          </a:ln>
        </p:spPr>
      </p:cxnSp>
      <p:grpSp>
        <p:nvGrpSpPr>
          <p:cNvPr id="20" name="Google Shape;732;p36"/>
          <p:cNvGrpSpPr/>
          <p:nvPr/>
        </p:nvGrpSpPr>
        <p:grpSpPr>
          <a:xfrm>
            <a:off x="1818283" y="4693040"/>
            <a:ext cx="683422" cy="520875"/>
            <a:chOff x="2171474" y="3369229"/>
            <a:chExt cx="408156" cy="343737"/>
          </a:xfrm>
        </p:grpSpPr>
        <p:sp>
          <p:nvSpPr>
            <p:cNvPr id="21"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2"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25" name="Google Shape;737;p36"/>
          <p:cNvGrpSpPr/>
          <p:nvPr/>
        </p:nvGrpSpPr>
        <p:grpSpPr>
          <a:xfrm>
            <a:off x="12214199" y="4661972"/>
            <a:ext cx="604708" cy="547839"/>
            <a:chOff x="7538896" y="1970156"/>
            <a:chExt cx="361147" cy="361529"/>
          </a:xfrm>
        </p:grpSpPr>
        <p:sp>
          <p:nvSpPr>
            <p:cNvPr id="26" name="Google Shape;738;p36"/>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27" name="Google Shape;739;p36"/>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28" name="Google Shape;740;p36"/>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29" name="Google Shape;741;p36"/>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30" name="Google Shape;742;p36"/>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31" name="Google Shape;743;p36"/>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grpSp>
      <p:sp>
        <p:nvSpPr>
          <p:cNvPr id="32" name="Google Shape;704;p36"/>
          <p:cNvSpPr txBox="1">
            <a:spLocks/>
          </p:cNvSpPr>
          <p:nvPr/>
        </p:nvSpPr>
        <p:spPr>
          <a:xfrm>
            <a:off x="11099135" y="2194560"/>
            <a:ext cx="3071398" cy="1184400"/>
          </a:xfrm>
          <a:prstGeom prst="rect">
            <a:avLst/>
          </a:prstGeom>
        </p:spPr>
        <p:txBody>
          <a:bodyPr spcFirstLastPara="1" vert="horz" wrap="square" lIns="130582" tIns="130582" rIns="130582" bIns="0" rtlCol="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endParaRPr lang="en-US" sz="2500" noProof="1"/>
          </a:p>
        </p:txBody>
      </p:sp>
      <p:sp>
        <p:nvSpPr>
          <p:cNvPr id="33" name="Google Shape;706;p36"/>
          <p:cNvSpPr txBox="1">
            <a:spLocks/>
          </p:cNvSpPr>
          <p:nvPr/>
        </p:nvSpPr>
        <p:spPr>
          <a:xfrm>
            <a:off x="11049000" y="3505200"/>
            <a:ext cx="2839902"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err="1">
                <a:latin typeface="Rajdhani"/>
                <a:ea typeface="Rajdhani"/>
                <a:cs typeface="Rajdhani"/>
                <a:sym typeface="Rajdhani"/>
              </a:rPr>
              <a:t>Lưu</a:t>
            </a:r>
            <a:r>
              <a:rPr lang="en-US" sz="2500" b="1" dirty="0">
                <a:latin typeface="Rajdhani"/>
                <a:ea typeface="Rajdhani"/>
                <a:cs typeface="Rajdhani"/>
                <a:sym typeface="Rajdhani"/>
              </a:rPr>
              <a:t> </a:t>
            </a:r>
            <a:r>
              <a:rPr lang="en-US" sz="2500" b="1" dirty="0" err="1">
                <a:latin typeface="Rajdhani"/>
                <a:ea typeface="Rajdhani"/>
                <a:cs typeface="Rajdhani"/>
                <a:sym typeface="Rajdhani"/>
              </a:rPr>
              <a:t>thông</a:t>
            </a:r>
            <a:r>
              <a:rPr lang="en-US" sz="2500" b="1" dirty="0">
                <a:latin typeface="Rajdhani"/>
                <a:ea typeface="Rajdhani"/>
                <a:cs typeface="Rajdhani"/>
                <a:sym typeface="Rajdhani"/>
              </a:rPr>
              <a:t> tin </a:t>
            </a:r>
            <a:r>
              <a:rPr lang="en-US" sz="2500" b="1" dirty="0" err="1">
                <a:latin typeface="Rajdhani"/>
                <a:ea typeface="Rajdhani"/>
                <a:cs typeface="Rajdhani"/>
                <a:sym typeface="Rajdhani"/>
              </a:rPr>
              <a:t>vào</a:t>
            </a:r>
            <a:r>
              <a:rPr lang="en-US" sz="2500" b="1" dirty="0">
                <a:latin typeface="Rajdhani"/>
                <a:ea typeface="Rajdhani"/>
                <a:cs typeface="Rajdhani"/>
                <a:sym typeface="Rajdhani"/>
              </a:rPr>
              <a:t> </a:t>
            </a:r>
            <a:r>
              <a:rPr lang="en-US" sz="2500" b="1" dirty="0" err="1">
                <a:latin typeface="Rajdhani"/>
                <a:ea typeface="Rajdhani"/>
                <a:cs typeface="Rajdhani"/>
                <a:sym typeface="Rajdhani"/>
              </a:rPr>
              <a:t>cơ</a:t>
            </a:r>
            <a:r>
              <a:rPr lang="en-US" sz="2500" b="1" dirty="0">
                <a:latin typeface="Rajdhani"/>
                <a:ea typeface="Rajdhani"/>
                <a:cs typeface="Rajdhani"/>
                <a:sym typeface="Rajdhani"/>
              </a:rPr>
              <a:t> </a:t>
            </a:r>
            <a:r>
              <a:rPr lang="en-US" sz="2500" b="1" dirty="0" err="1">
                <a:latin typeface="Rajdhani"/>
                <a:ea typeface="Rajdhani"/>
                <a:cs typeface="Rajdhani"/>
                <a:sym typeface="Rajdhani"/>
              </a:rPr>
              <a:t>sở</a:t>
            </a:r>
            <a:r>
              <a:rPr lang="en-US" sz="2500" b="1" dirty="0">
                <a:latin typeface="Rajdhani"/>
                <a:ea typeface="Rajdhani"/>
                <a:cs typeface="Rajdhani"/>
                <a:sym typeface="Rajdhani"/>
              </a:rPr>
              <a:t> </a:t>
            </a:r>
            <a:r>
              <a:rPr lang="en-US" sz="2500" b="1" dirty="0" err="1">
                <a:latin typeface="Rajdhani"/>
                <a:ea typeface="Rajdhani"/>
                <a:cs typeface="Rajdhani"/>
                <a:sym typeface="Rajdhani"/>
              </a:rPr>
              <a:t>dữ</a:t>
            </a:r>
            <a:r>
              <a:rPr lang="en-US" sz="2500" b="1" dirty="0">
                <a:latin typeface="Rajdhani"/>
                <a:ea typeface="Rajdhani"/>
                <a:cs typeface="Rajdhani"/>
                <a:sym typeface="Rajdhani"/>
              </a:rPr>
              <a:t> </a:t>
            </a:r>
            <a:r>
              <a:rPr lang="en-US" sz="2500" b="1" dirty="0" err="1">
                <a:latin typeface="Rajdhani"/>
                <a:ea typeface="Rajdhani"/>
                <a:cs typeface="Rajdhani"/>
                <a:sym typeface="Rajdhani"/>
              </a:rPr>
              <a:t>liệu</a:t>
            </a:r>
            <a:endParaRPr lang="en-US" sz="2500" b="1" dirty="0">
              <a:latin typeface="Rajdhani"/>
              <a:ea typeface="Rajdhani"/>
              <a:cs typeface="Rajdhani"/>
              <a:sym typeface="Rajdhani"/>
            </a:endParaRPr>
          </a:p>
        </p:txBody>
      </p:sp>
      <p:grpSp>
        <p:nvGrpSpPr>
          <p:cNvPr id="34" name="Google Shape;12779;p61"/>
          <p:cNvGrpSpPr/>
          <p:nvPr/>
        </p:nvGrpSpPr>
        <p:grpSpPr>
          <a:xfrm flipH="1">
            <a:off x="5302847" y="4601312"/>
            <a:ext cx="920778" cy="599733"/>
            <a:chOff x="1768821" y="3361108"/>
            <a:chExt cx="278739" cy="339073"/>
          </a:xfrm>
        </p:grpSpPr>
        <p:sp>
          <p:nvSpPr>
            <p:cNvPr id="35" name="Google Shape;12780;p61"/>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36" name="Google Shape;12781;p61"/>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37" name="Google Shape;12782;p61"/>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endParaRPr>
                <a:noFill/>
              </a:endParaRPr>
            </a:p>
          </p:txBody>
        </p:sp>
        <p:sp>
          <p:nvSpPr>
            <p:cNvPr id="38" name="Google Shape;12783;p61"/>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39" name="Google Shape;12784;p61"/>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0" name="Google Shape;12785;p61"/>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1" name="Google Shape;12786;p61"/>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2" name="Google Shape;12787;p61"/>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3" name="Google Shape;12788;p61"/>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4" name="Google Shape;12789;p61"/>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5" name="Google Shape;12790;p61"/>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grpSp>
      <p:grpSp>
        <p:nvGrpSpPr>
          <p:cNvPr id="46" name="Google Shape;13346;p63"/>
          <p:cNvGrpSpPr/>
          <p:nvPr/>
        </p:nvGrpSpPr>
        <p:grpSpPr>
          <a:xfrm>
            <a:off x="8914573" y="4644683"/>
            <a:ext cx="565866" cy="599733"/>
            <a:chOff x="6069423" y="2891892"/>
            <a:chExt cx="362321" cy="364231"/>
          </a:xfrm>
        </p:grpSpPr>
        <p:sp>
          <p:nvSpPr>
            <p:cNvPr id="47" name="Google Shape;13347;p63"/>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48" name="Google Shape;13348;p63"/>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49" name="Google Shape;13349;p63"/>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50" name="Google Shape;13350;p63"/>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51" name="Google Shape;13351;p63"/>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52" name="Google Shape;13352;p63"/>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sp>
        <p:nvSpPr>
          <p:cNvPr id="54" name="Slide Number Placeholder 53"/>
          <p:cNvSpPr>
            <a:spLocks noGrp="1"/>
          </p:cNvSpPr>
          <p:nvPr>
            <p:ph type="sldNum" sz="quarter" idx="12"/>
          </p:nvPr>
        </p:nvSpPr>
        <p:spPr/>
        <p:txBody>
          <a:bodyPr/>
          <a:lstStyle/>
          <a:p>
            <a:fld id="{1793176B-0342-4F3C-8DE7-107A6844DDAC}" type="slidenum">
              <a:rPr lang="en-US" smtClean="0"/>
              <a:pPr/>
              <a:t>49</a:t>
            </a:fld>
            <a:endParaRPr lang="en-US" dirty="0"/>
          </a:p>
        </p:txBody>
      </p:sp>
    </p:spTree>
    <p:extLst>
      <p:ext uri="{BB962C8B-B14F-4D97-AF65-F5344CB8AC3E}">
        <p14:creationId xmlns:p14="http://schemas.microsoft.com/office/powerpoint/2010/main" val="312197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nodePh="1">
                                  <p:stCondLst>
                                    <p:cond delay="0"/>
                                  </p:stCondLst>
                                  <p:endCondLst>
                                    <p:cond evt="begin" delay="0">
                                      <p:tn val="14"/>
                                    </p:cond>
                                  </p:endCondLst>
                                  <p:childTnLst>
                                    <p:set>
                                      <p:cBhvr>
                                        <p:cTn id="15" dur="1" fill="hold">
                                          <p:stCondLst>
                                            <p:cond delay="0"/>
                                          </p:stCondLst>
                                        </p:cTn>
                                        <p:tgtEl>
                                          <p:spTgt spid="32"/>
                                        </p:tgtEl>
                                        <p:attrNameLst>
                                          <p:attrName>style.visibility</p:attrName>
                                        </p:attrNameLst>
                                      </p:cBhvr>
                                      <p:to>
                                        <p:strVal val="visible"/>
                                      </p:to>
                                    </p:set>
                                    <p:animEffect transition="in" filter="barn(inVertical)">
                                      <p:cBhvr>
                                        <p:cTn id="16" dur="500"/>
                                        <p:tgtEl>
                                          <p:spTgt spid="3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arn(inVertical)">
                                      <p:cBhvr>
                                        <p:cTn id="19" dur="500"/>
                                        <p:tgtEl>
                                          <p:spTgt spid="33"/>
                                        </p:tgtEl>
                                      </p:cBhvr>
                                    </p:animEffect>
                                  </p:childTnLst>
                                </p:cTn>
                              </p:par>
                              <p:par>
                                <p:cTn id="20" presetID="16" presetClass="entr" presetSubtype="21" fill="hold" grpId="0" nodeType="withEffect" nodePh="1">
                                  <p:stCondLst>
                                    <p:cond delay="0"/>
                                  </p:stCondLst>
                                  <p:endCondLst>
                                    <p:cond evt="begin" delay="0">
                                      <p:tn val="20"/>
                                    </p:cond>
                                  </p:end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par>
                                <p:cTn id="38" presetID="16" presetClass="entr" presetSubtype="21"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inVertical)">
                                      <p:cBhvr>
                                        <p:cTn id="40" dur="500"/>
                                        <p:tgtEl>
                                          <p:spTgt spid="17"/>
                                        </p:tgtEl>
                                      </p:cBhvr>
                                    </p:animEffect>
                                  </p:childTnLst>
                                </p:cTn>
                              </p:par>
                              <p:par>
                                <p:cTn id="41" presetID="16" presetClass="entr" presetSubtype="21"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par>
                                <p:cTn id="44" presetID="16" presetClass="entr" presetSubtype="21"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arn(inVertical)">
                                      <p:cBhvr>
                                        <p:cTn id="46" dur="500"/>
                                        <p:tgtEl>
                                          <p:spTgt spid="19"/>
                                        </p:tgtEl>
                                      </p:cBhvr>
                                    </p:animEffect>
                                  </p:childTnLst>
                                </p:cTn>
                              </p:par>
                              <p:par>
                                <p:cTn id="47" presetID="16" presetClass="entr" presetSubtype="2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arn(inVertical)">
                                      <p:cBhvr>
                                        <p:cTn id="49" dur="500"/>
                                        <p:tgtEl>
                                          <p:spTgt spid="20"/>
                                        </p:tgtEl>
                                      </p:cBhvr>
                                    </p:animEffect>
                                  </p:childTnLst>
                                </p:cTn>
                              </p:par>
                              <p:par>
                                <p:cTn id="50" presetID="16" presetClass="entr" presetSubtype="21"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500"/>
                                        <p:tgtEl>
                                          <p:spTgt spid="25"/>
                                        </p:tgtEl>
                                      </p:cBhvr>
                                    </p:animEffect>
                                  </p:childTnLst>
                                </p:cTn>
                              </p:par>
                              <p:par>
                                <p:cTn id="53" presetID="16" presetClass="entr" presetSubtype="21"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arn(inVertical)">
                                      <p:cBhvr>
                                        <p:cTn id="55" dur="500"/>
                                        <p:tgtEl>
                                          <p:spTgt spid="34"/>
                                        </p:tgtEl>
                                      </p:cBhvr>
                                    </p:animEffect>
                                  </p:childTnLst>
                                </p:cTn>
                              </p:par>
                              <p:par>
                                <p:cTn id="56" presetID="16" presetClass="entr" presetSubtype="21"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barn(inVertical)">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animBg="1"/>
      <p:bldP spid="14" grpId="0" animBg="1"/>
      <p:bldP spid="15" grpId="0" animBg="1"/>
      <p:bldP spid="16" grpId="0" animBg="1"/>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04;p40"/>
          <p:cNvSpPr txBox="1">
            <a:spLocks noGrp="1"/>
          </p:cNvSpPr>
          <p:nvPr/>
        </p:nvSpPr>
        <p:spPr>
          <a:xfrm>
            <a:off x="628892" y="640080"/>
            <a:ext cx="9654588" cy="63941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1pPr>
            <a:lvl2pPr marR="0" lvl="1"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2pPr>
            <a:lvl3pPr marR="0" lvl="2"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3pPr>
            <a:lvl4pPr marR="0" lvl="3"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4pPr>
            <a:lvl5pPr marR="0" lvl="4"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5pPr>
            <a:lvl6pPr marR="0" lvl="5"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6pPr>
            <a:lvl7pPr marR="0" lvl="6"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7pPr>
            <a:lvl8pPr marR="0" lvl="7"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8pPr>
            <a:lvl9pPr marR="0" lvl="8" algn="l" rtl="0">
              <a:lnSpc>
                <a:spcPct val="90000"/>
              </a:lnSpc>
              <a:spcBef>
                <a:spcPts val="0"/>
              </a:spcBef>
              <a:spcAft>
                <a:spcPts val="0"/>
              </a:spcAft>
              <a:buClr>
                <a:schemeClr val="accent1"/>
              </a:buClr>
              <a:buSzPts val="2400"/>
              <a:buFont typeface="Barlow"/>
              <a:buNone/>
              <a:defRPr sz="2400" b="1" i="0" u="none" strike="noStrike" cap="none">
                <a:solidFill>
                  <a:schemeClr val="accent1"/>
                </a:solidFill>
                <a:latin typeface="Barlow"/>
                <a:ea typeface="Barlow"/>
                <a:cs typeface="Barlow"/>
                <a:sym typeface="Barlow"/>
              </a:defRPr>
            </a:lvl9pPr>
          </a:lstStyle>
          <a:p>
            <a:r>
              <a:rPr lang="en" sz="4200" dirty="0">
                <a:solidFill>
                  <a:schemeClr val="tx2">
                    <a:lumMod val="75000"/>
                  </a:schemeClr>
                </a:solidFill>
                <a:latin typeface="Cambria" pitchFamily="18" charset="0"/>
                <a:ea typeface="Cambria" pitchFamily="18" charset="0"/>
              </a:rPr>
              <a:t>1.2. Ứng dụng của Face Recognition</a:t>
            </a:r>
            <a:endParaRPr sz="4200" dirty="0">
              <a:solidFill>
                <a:schemeClr val="tx2">
                  <a:lumMod val="75000"/>
                </a:schemeClr>
              </a:solidFill>
              <a:latin typeface="Cambria" pitchFamily="18" charset="0"/>
              <a:ea typeface="Cambria" pitchFamily="18" charset="0"/>
            </a:endParaRPr>
          </a:p>
        </p:txBody>
      </p:sp>
      <p:sp>
        <p:nvSpPr>
          <p:cNvPr id="6" name="Google Shape;606;p40"/>
          <p:cNvSpPr/>
          <p:nvPr/>
        </p:nvSpPr>
        <p:spPr>
          <a:xfrm>
            <a:off x="1098402" y="1752600"/>
            <a:ext cx="6292998" cy="2556693"/>
          </a:xfrm>
          <a:prstGeom prst="rect">
            <a:avLst/>
          </a:prstGeom>
          <a:gradFill>
            <a:gsLst>
              <a:gs pos="0">
                <a:srgbClr val="FFFFFF">
                  <a:alpha val="29803"/>
                </a:srgbClr>
              </a:gs>
              <a:gs pos="100000">
                <a:srgbClr val="FFFFFF">
                  <a:alpha val="0"/>
                </a:srgbClr>
              </a:gs>
            </a:gsLst>
            <a:lin ang="0" scaled="0"/>
          </a:gradFill>
          <a:ln>
            <a:noFill/>
          </a:ln>
        </p:spPr>
        <p:txBody>
          <a:bodyPr spcFirstLastPara="1" wrap="square" lIns="130582" tIns="130582" rIns="1959048" bIns="13058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500" b="1" dirty="0">
                <a:solidFill>
                  <a:schemeClr val="dk1"/>
                </a:solidFill>
                <a:latin typeface="Barlow Light"/>
                <a:ea typeface="Barlow Light"/>
                <a:cs typeface="Barlow Light"/>
                <a:sym typeface="Barlow Light"/>
              </a:rPr>
              <a:t>BẢO MẬT VÀ XÁC THỰC</a:t>
            </a:r>
            <a:endParaRPr sz="2500" b="1" dirty="0">
              <a:solidFill>
                <a:schemeClr val="dk1"/>
              </a:solidFill>
              <a:latin typeface="Barlow Light"/>
              <a:ea typeface="Barlow Light"/>
              <a:cs typeface="Barlow Light"/>
              <a:sym typeface="Barlow Light"/>
            </a:endParaRPr>
          </a:p>
          <a:p>
            <a:pPr>
              <a:spcBef>
                <a:spcPts val="858"/>
              </a:spcBef>
              <a:spcAft>
                <a:spcPts val="858"/>
              </a:spcAft>
            </a:pPr>
            <a:r>
              <a:rPr lang="vi-VN" sz="2500" noProof="1">
                <a:solidFill>
                  <a:schemeClr val="dk1"/>
                </a:solidFill>
                <a:latin typeface="Barlow Light"/>
                <a:ea typeface="Barlow Light"/>
                <a:cs typeface="Barlow Light"/>
                <a:sym typeface="Barlow Light"/>
              </a:rPr>
              <a:t>Mở khóa điện thoại</a:t>
            </a:r>
            <a:r>
              <a:rPr lang="en-US" sz="2500" noProof="1">
                <a:solidFill>
                  <a:schemeClr val="dk1"/>
                </a:solidFill>
                <a:latin typeface="Barlow Light"/>
                <a:ea typeface="Barlow Light"/>
                <a:cs typeface="Barlow Light"/>
                <a:sym typeface="Barlow Light"/>
              </a:rPr>
              <a:t>, ngân hàng</a:t>
            </a:r>
            <a:r>
              <a:rPr lang="vi-VN" sz="2500" noProof="1">
                <a:solidFill>
                  <a:schemeClr val="dk1"/>
                </a:solidFill>
                <a:latin typeface="Barlow Light"/>
                <a:ea typeface="Barlow Light"/>
                <a:cs typeface="Barlow Light"/>
                <a:sym typeface="Barlow Light"/>
              </a:rPr>
              <a:t>, kiểm soát truy cập tại các cửa an ninh hoặc trong các khu vực yêu cầu bảo mật cao</a:t>
            </a:r>
            <a:r>
              <a:rPr lang="en-US" sz="2500" noProof="1">
                <a:solidFill>
                  <a:schemeClr val="dk1"/>
                </a:solidFill>
                <a:latin typeface="Barlow Light"/>
                <a:ea typeface="Barlow Light"/>
                <a:cs typeface="Barlow Light"/>
                <a:sym typeface="Barlow Light"/>
              </a:rPr>
              <a:t>, </a:t>
            </a:r>
            <a:r>
              <a:rPr lang="vi-VN" sz="2500" noProof="1">
                <a:solidFill>
                  <a:schemeClr val="dk1"/>
                </a:solidFill>
                <a:latin typeface="Barlow Light"/>
                <a:ea typeface="Barlow Light"/>
                <a:cs typeface="Barlow Light"/>
                <a:sym typeface="Barlow Light"/>
              </a:rPr>
              <a:t>…</a:t>
            </a:r>
            <a:endParaRPr sz="2500" noProof="1">
              <a:solidFill>
                <a:schemeClr val="dk1"/>
              </a:solidFill>
              <a:latin typeface="Barlow Light"/>
              <a:ea typeface="Barlow Light"/>
              <a:cs typeface="Barlow Light"/>
              <a:sym typeface="Barlow Light"/>
            </a:endParaRPr>
          </a:p>
        </p:txBody>
      </p:sp>
      <p:sp>
        <p:nvSpPr>
          <p:cNvPr id="7" name="Google Shape;607;p40"/>
          <p:cNvSpPr/>
          <p:nvPr/>
        </p:nvSpPr>
        <p:spPr>
          <a:xfrm>
            <a:off x="7239000" y="1752600"/>
            <a:ext cx="6638690" cy="2556693"/>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1959048" tIns="130582" rIns="130582" bIns="130582"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en-US" sz="2500" b="1" dirty="0">
                <a:solidFill>
                  <a:schemeClr val="dk1"/>
                </a:solidFill>
                <a:latin typeface="+mj-lt"/>
                <a:ea typeface="Barlow Light"/>
                <a:cs typeface="Barlow Light"/>
                <a:sym typeface="Barlow Light"/>
              </a:rPr>
              <a:t>Y TẾ VÀ CHĂM SÓC SỨC KHỎE</a:t>
            </a:r>
            <a:endParaRPr sz="2500" b="1" dirty="0">
              <a:solidFill>
                <a:schemeClr val="dk1"/>
              </a:solidFill>
              <a:latin typeface="+mj-lt"/>
              <a:ea typeface="Barlow Light"/>
              <a:cs typeface="Barlow Light"/>
              <a:sym typeface="Barlow Light"/>
            </a:endParaRPr>
          </a:p>
          <a:p>
            <a:pPr algn="r">
              <a:spcBef>
                <a:spcPts val="858"/>
              </a:spcBef>
              <a:spcAft>
                <a:spcPts val="858"/>
              </a:spcAft>
            </a:pPr>
            <a:r>
              <a:rPr lang="en" sz="2500" dirty="0">
                <a:solidFill>
                  <a:schemeClr val="dk1"/>
                </a:solidFill>
                <a:latin typeface="+mj-lt"/>
                <a:ea typeface="Barlow Light"/>
                <a:cs typeface="Barlow Light"/>
                <a:sym typeface="Barlow Light"/>
              </a:rPr>
              <a:t>Theo giõi lộ trình di chuyển của bệnh nhân, kiểm soát dịch bệnh, xác thực người nhà bệnh nhân…</a:t>
            </a:r>
          </a:p>
          <a:p>
            <a:pPr algn="r">
              <a:spcBef>
                <a:spcPts val="858"/>
              </a:spcBef>
              <a:spcAft>
                <a:spcPts val="858"/>
              </a:spcAft>
            </a:pPr>
            <a:r>
              <a:rPr lang="en-US" sz="2500" dirty="0">
                <a:solidFill>
                  <a:schemeClr val="dk1"/>
                </a:solidFill>
                <a:latin typeface="+mj-lt"/>
                <a:ea typeface="Barlow Light"/>
                <a:cs typeface="Barlow Light"/>
                <a:sym typeface="Barlow Light"/>
              </a:rPr>
              <a:t> </a:t>
            </a:r>
            <a:endParaRPr sz="2500" dirty="0">
              <a:solidFill>
                <a:schemeClr val="dk1"/>
              </a:solidFill>
              <a:latin typeface="+mj-lt"/>
              <a:ea typeface="Barlow Light"/>
              <a:cs typeface="Barlow Light"/>
              <a:sym typeface="Barlow Light"/>
            </a:endParaRPr>
          </a:p>
        </p:txBody>
      </p:sp>
      <p:sp>
        <p:nvSpPr>
          <p:cNvPr id="8" name="Google Shape;608;p40"/>
          <p:cNvSpPr/>
          <p:nvPr/>
        </p:nvSpPr>
        <p:spPr>
          <a:xfrm>
            <a:off x="985262" y="5291907"/>
            <a:ext cx="7396738" cy="2556693"/>
          </a:xfrm>
          <a:prstGeom prst="rect">
            <a:avLst/>
          </a:prstGeom>
          <a:solidFill>
            <a:schemeClr val="bg1"/>
          </a:solidFill>
          <a:ln>
            <a:noFill/>
          </a:ln>
        </p:spPr>
        <p:txBody>
          <a:bodyPr spcFirstLastPara="1" wrap="square" lIns="130582" tIns="130582" rIns="1959048" bIns="130582"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endParaRPr sz="2600" dirty="0">
              <a:solidFill>
                <a:schemeClr val="dk1"/>
              </a:solidFill>
              <a:latin typeface="Barlow Light"/>
              <a:ea typeface="Barlow Light"/>
              <a:cs typeface="Barlow Light"/>
              <a:sym typeface="Barlow Light"/>
            </a:endParaRPr>
          </a:p>
          <a:p>
            <a:pPr>
              <a:spcBef>
                <a:spcPts val="858"/>
              </a:spcBef>
              <a:buClr>
                <a:schemeClr val="dk1"/>
              </a:buClr>
              <a:buSzPts val="1100"/>
            </a:pPr>
            <a:r>
              <a:rPr lang="vi-VN" sz="2600" noProof="1">
                <a:solidFill>
                  <a:schemeClr val="dk1"/>
                </a:solidFill>
                <a:latin typeface="Barlow Light"/>
                <a:ea typeface="Barlow Light"/>
                <a:cs typeface="Barlow Light"/>
                <a:sym typeface="Barlow Light"/>
              </a:rPr>
              <a:t>Sử dụng trong các hệ thống giám sát để phát hiện và theo dõi người tại các địa điểm công cộng</a:t>
            </a:r>
            <a:r>
              <a:rPr lang="en-US" sz="2600" noProof="1">
                <a:solidFill>
                  <a:schemeClr val="dk1"/>
                </a:solidFill>
                <a:latin typeface="Barlow Light"/>
                <a:ea typeface="Barlow Light"/>
                <a:cs typeface="Barlow Light"/>
                <a:sym typeface="Barlow Light"/>
              </a:rPr>
              <a:t>…</a:t>
            </a:r>
          </a:p>
          <a:p>
            <a:pPr>
              <a:spcBef>
                <a:spcPts val="858"/>
              </a:spcBef>
              <a:buClr>
                <a:schemeClr val="dk1"/>
              </a:buClr>
              <a:buSzPts val="1100"/>
            </a:pPr>
            <a:r>
              <a:rPr lang="de-DE" sz="2600" b="1" dirty="0">
                <a:solidFill>
                  <a:schemeClr val="dk1"/>
                </a:solidFill>
                <a:latin typeface="Barlow Light"/>
                <a:ea typeface="Barlow Light"/>
                <a:cs typeface="Barlow Light"/>
                <a:sym typeface="Barlow Light"/>
              </a:rPr>
              <a:t>GIÁM SÁT AN NINH</a:t>
            </a:r>
            <a:endParaRPr sz="2600" b="1" dirty="0">
              <a:solidFill>
                <a:schemeClr val="dk1"/>
              </a:solidFill>
              <a:latin typeface="Barlow Light"/>
              <a:ea typeface="Barlow Light"/>
              <a:cs typeface="Barlow Light"/>
              <a:sym typeface="Barlow Light"/>
            </a:endParaRPr>
          </a:p>
        </p:txBody>
      </p:sp>
      <p:sp>
        <p:nvSpPr>
          <p:cNvPr id="9" name="Google Shape;609;p40"/>
          <p:cNvSpPr/>
          <p:nvPr/>
        </p:nvSpPr>
        <p:spPr>
          <a:xfrm>
            <a:off x="6740001" y="6324600"/>
            <a:ext cx="7216688" cy="1400262"/>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1959048" tIns="130582" rIns="130582" bIns="130582"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r">
              <a:buClr>
                <a:schemeClr val="dk1"/>
              </a:buClr>
              <a:buSzPts val="1100"/>
            </a:pPr>
            <a:r>
              <a:rPr lang="vi-VN" sz="2500" dirty="0">
                <a:solidFill>
                  <a:schemeClr val="dk1"/>
                </a:solidFill>
                <a:latin typeface="Calibri" pitchFamily="34" charset="0"/>
                <a:ea typeface="Barlow Light"/>
                <a:cs typeface="Calibri" pitchFamily="34" charset="0"/>
                <a:sym typeface="Barlow Light"/>
              </a:rPr>
              <a:t>Ứng dụng trong các mạn</a:t>
            </a:r>
            <a:r>
              <a:rPr lang="en-US" sz="2500" dirty="0">
                <a:solidFill>
                  <a:schemeClr val="dk1"/>
                </a:solidFill>
                <a:latin typeface="Calibri" pitchFamily="34" charset="0"/>
                <a:ea typeface="Barlow Light"/>
                <a:cs typeface="Calibri" pitchFamily="34" charset="0"/>
                <a:sym typeface="Barlow Light"/>
              </a:rPr>
              <a:t>g </a:t>
            </a:r>
            <a:r>
              <a:rPr lang="vi-VN" sz="2500" dirty="0">
                <a:solidFill>
                  <a:schemeClr val="dk1"/>
                </a:solidFill>
                <a:latin typeface="Calibri" pitchFamily="34" charset="0"/>
                <a:ea typeface="Barlow Light"/>
                <a:cs typeface="Calibri" pitchFamily="34" charset="0"/>
                <a:sym typeface="Barlow Light"/>
              </a:rPr>
              <a:t>xã hội để tự động gắn thẻ</a:t>
            </a:r>
            <a:r>
              <a:rPr lang="en-US" sz="2500" dirty="0">
                <a:solidFill>
                  <a:schemeClr val="dk1"/>
                </a:solidFill>
                <a:latin typeface="Calibri" pitchFamily="34" charset="0"/>
                <a:ea typeface="Barlow Light"/>
                <a:cs typeface="Calibri" pitchFamily="34" charset="0"/>
                <a:sym typeface="Barlow Light"/>
              </a:rPr>
              <a:t> </a:t>
            </a:r>
            <a:r>
              <a:rPr lang="vi-VN" sz="2500" dirty="0">
                <a:solidFill>
                  <a:schemeClr val="dk1"/>
                </a:solidFill>
                <a:latin typeface="Calibri" pitchFamily="34" charset="0"/>
                <a:ea typeface="Barlow Light"/>
                <a:cs typeface="Calibri" pitchFamily="34" charset="0"/>
                <a:sym typeface="Barlow Light"/>
              </a:rPr>
              <a:t>bạn bè trong ảnh,</a:t>
            </a:r>
            <a:r>
              <a:rPr lang="en-US" sz="2500" dirty="0">
                <a:solidFill>
                  <a:schemeClr val="dk1"/>
                </a:solidFill>
                <a:latin typeface="Calibri" pitchFamily="34" charset="0"/>
                <a:ea typeface="Barlow Light"/>
                <a:cs typeface="Calibri" pitchFamily="34" charset="0"/>
                <a:sym typeface="Barlow Light"/>
              </a:rPr>
              <a:t> </a:t>
            </a:r>
            <a:r>
              <a:rPr lang="vi-VN" sz="2500" dirty="0">
                <a:solidFill>
                  <a:schemeClr val="dk1"/>
                </a:solidFill>
                <a:latin typeface="Calibri" pitchFamily="34" charset="0"/>
                <a:ea typeface="Barlow Light"/>
                <a:cs typeface="Calibri" pitchFamily="34" charset="0"/>
                <a:sym typeface="Barlow Light"/>
              </a:rPr>
              <a:t>tạo ra các bộ lọc hình ảnh</a:t>
            </a:r>
            <a:endParaRPr lang="en-US" sz="2500" dirty="0">
              <a:solidFill>
                <a:schemeClr val="dk1"/>
              </a:solidFill>
              <a:latin typeface="Calibri" pitchFamily="34" charset="0"/>
              <a:ea typeface="Barlow Light"/>
              <a:cs typeface="Calibri" pitchFamily="34" charset="0"/>
              <a:sym typeface="Barlow Light"/>
            </a:endParaRPr>
          </a:p>
          <a:p>
            <a:pPr lvl="0" algn="r">
              <a:buClr>
                <a:schemeClr val="dk1"/>
              </a:buClr>
              <a:buSzPts val="1100"/>
            </a:pPr>
            <a:r>
              <a:rPr lang="en" sz="2500" b="1" dirty="0">
                <a:solidFill>
                  <a:schemeClr val="dk1"/>
                </a:solidFill>
                <a:latin typeface="Calibri" pitchFamily="34" charset="0"/>
                <a:ea typeface="Barlow Light"/>
                <a:cs typeface="Calibri" pitchFamily="34" charset="0"/>
                <a:sym typeface="Barlow Light"/>
              </a:rPr>
              <a:t>MẠNG XÃ HỘI VÀ GIẢI TRÍ</a:t>
            </a:r>
            <a:endParaRPr sz="2500" b="1" dirty="0">
              <a:solidFill>
                <a:schemeClr val="dk1"/>
              </a:solidFill>
              <a:latin typeface="Calibri" pitchFamily="34" charset="0"/>
              <a:ea typeface="Barlow Light"/>
              <a:cs typeface="Calibri" pitchFamily="34" charset="0"/>
              <a:sym typeface="Barlow Light"/>
            </a:endParaRPr>
          </a:p>
        </p:txBody>
      </p:sp>
      <p:sp>
        <p:nvSpPr>
          <p:cNvPr id="10" name="Google Shape;610;p40"/>
          <p:cNvSpPr/>
          <p:nvPr/>
        </p:nvSpPr>
        <p:spPr>
          <a:xfrm>
            <a:off x="6211460" y="3079251"/>
            <a:ext cx="2170540" cy="1949949"/>
          </a:xfrm>
          <a:prstGeom prst="pie">
            <a:avLst>
              <a:gd name="adj1" fmla="val 10788866"/>
              <a:gd name="adj2" fmla="val 16200000"/>
            </a:avLst>
          </a:prstGeom>
          <a:solidFill>
            <a:schemeClr val="accent1"/>
          </a:solidFill>
          <a:ln>
            <a:noFill/>
          </a:ln>
        </p:spPr>
        <p:txBody>
          <a:bodyPr spcFirstLastPara="1" wrap="square" lIns="130582" tIns="130582" rIns="130582" bIns="13058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1" name="Google Shape;611;p40"/>
          <p:cNvSpPr/>
          <p:nvPr/>
        </p:nvSpPr>
        <p:spPr>
          <a:xfrm rot="5400000">
            <a:off x="6434896" y="2968955"/>
            <a:ext cx="1949949" cy="2170540"/>
          </a:xfrm>
          <a:prstGeom prst="pie">
            <a:avLst>
              <a:gd name="adj1" fmla="val 10788866"/>
              <a:gd name="adj2" fmla="val 16200000"/>
            </a:avLst>
          </a:prstGeom>
          <a:solidFill>
            <a:schemeClr val="accent2"/>
          </a:solidFill>
          <a:ln>
            <a:noFill/>
          </a:ln>
        </p:spPr>
        <p:txBody>
          <a:bodyPr spcFirstLastPara="1" wrap="square" lIns="130582" tIns="130582" rIns="130582" bIns="13058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2" name="Google Shape;612;p40"/>
          <p:cNvSpPr/>
          <p:nvPr/>
        </p:nvSpPr>
        <p:spPr>
          <a:xfrm rot="10800000">
            <a:off x="6324600" y="3200400"/>
            <a:ext cx="2170540" cy="1949949"/>
          </a:xfrm>
          <a:prstGeom prst="pie">
            <a:avLst>
              <a:gd name="adj1" fmla="val 10788866"/>
              <a:gd name="adj2" fmla="val 16200000"/>
            </a:avLst>
          </a:prstGeom>
          <a:solidFill>
            <a:schemeClr val="accent4"/>
          </a:solidFill>
          <a:ln>
            <a:noFill/>
          </a:ln>
        </p:spPr>
        <p:txBody>
          <a:bodyPr spcFirstLastPara="1" wrap="square" lIns="130582" tIns="130582" rIns="130582" bIns="13058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3" name="Google Shape;613;p40"/>
          <p:cNvSpPr/>
          <p:nvPr/>
        </p:nvSpPr>
        <p:spPr>
          <a:xfrm rot="-5400000">
            <a:off x="6321755" y="3090105"/>
            <a:ext cx="1949949" cy="2170540"/>
          </a:xfrm>
          <a:prstGeom prst="pie">
            <a:avLst>
              <a:gd name="adj1" fmla="val 10788866"/>
              <a:gd name="adj2" fmla="val 16200000"/>
            </a:avLst>
          </a:prstGeom>
          <a:solidFill>
            <a:schemeClr val="accent3"/>
          </a:solidFill>
          <a:ln>
            <a:noFill/>
          </a:ln>
        </p:spPr>
        <p:txBody>
          <a:bodyPr spcFirstLastPara="1" wrap="square" lIns="130582" tIns="130582" rIns="130582" bIns="13058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4" name="Google Shape;614;p40"/>
          <p:cNvSpPr/>
          <p:nvPr/>
        </p:nvSpPr>
        <p:spPr>
          <a:xfrm>
            <a:off x="6547019" y="3429000"/>
            <a:ext cx="339753" cy="356738"/>
          </a:xfrm>
          <a:prstGeom prst="rect">
            <a:avLst/>
          </a:prstGeom>
        </p:spPr>
        <p:txBody>
          <a:bodyPr lIns="130602" tIns="65301" rIns="130602" bIns="65301" numCol="1">
            <a:prstTxWarp prst="textPlain">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US" b="1" dirty="0">
                <a:solidFill>
                  <a:schemeClr val="dk1"/>
                </a:solidFill>
                <a:latin typeface="Cambria" pitchFamily="18" charset="0"/>
                <a:ea typeface="Cambria" pitchFamily="18" charset="0"/>
              </a:rPr>
              <a:t>A</a:t>
            </a:r>
            <a:endParaRPr b="1" i="0" dirty="0">
              <a:ln>
                <a:noFill/>
              </a:ln>
              <a:solidFill>
                <a:schemeClr val="dk1"/>
              </a:solidFill>
              <a:latin typeface="Cambria" pitchFamily="18" charset="0"/>
              <a:ea typeface="Cambria" pitchFamily="18" charset="0"/>
            </a:endParaRPr>
          </a:p>
        </p:txBody>
      </p:sp>
      <p:sp>
        <p:nvSpPr>
          <p:cNvPr id="15" name="Google Shape;615;p40"/>
          <p:cNvSpPr/>
          <p:nvPr/>
        </p:nvSpPr>
        <p:spPr>
          <a:xfrm>
            <a:off x="7724972" y="3429000"/>
            <a:ext cx="345961" cy="356738"/>
          </a:xfrm>
          <a:prstGeom prst="rect">
            <a:avLst/>
          </a:prstGeom>
        </p:spPr>
        <p:txBody>
          <a:bodyPr lIns="130602" tIns="65301" rIns="130602" bIns="65301" numCol="1">
            <a:prstTxWarp prst="textPlain">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US" b="1" dirty="0">
                <a:solidFill>
                  <a:schemeClr val="dk1"/>
                </a:solidFill>
                <a:latin typeface="Cambria" pitchFamily="18" charset="0"/>
                <a:ea typeface="Cambria" pitchFamily="18" charset="0"/>
              </a:rPr>
              <a:t>H</a:t>
            </a:r>
            <a:endParaRPr b="1" i="0" dirty="0">
              <a:ln>
                <a:noFill/>
              </a:ln>
              <a:solidFill>
                <a:schemeClr val="dk1"/>
              </a:solidFill>
              <a:latin typeface="Cambria" pitchFamily="18" charset="0"/>
              <a:ea typeface="Cambria" pitchFamily="18" charset="0"/>
            </a:endParaRPr>
          </a:p>
        </p:txBody>
      </p:sp>
      <p:sp>
        <p:nvSpPr>
          <p:cNvPr id="16" name="Google Shape;616;p40"/>
          <p:cNvSpPr/>
          <p:nvPr/>
        </p:nvSpPr>
        <p:spPr>
          <a:xfrm>
            <a:off x="6705600" y="4442368"/>
            <a:ext cx="292280" cy="358232"/>
          </a:xfrm>
          <a:prstGeom prst="rect">
            <a:avLst/>
          </a:prstGeom>
        </p:spPr>
        <p:txBody>
          <a:bodyPr lIns="130602" tIns="65301" rIns="130602" bIns="65301" numCol="1">
            <a:prstTxWarp prst="textPlain">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US" b="1" i="0" dirty="0">
                <a:ln>
                  <a:noFill/>
                </a:ln>
                <a:solidFill>
                  <a:schemeClr val="dk1"/>
                </a:solidFill>
                <a:latin typeface="Cambria" pitchFamily="18" charset="0"/>
                <a:ea typeface="Cambria" pitchFamily="18" charset="0"/>
              </a:rPr>
              <a:t>S</a:t>
            </a:r>
            <a:endParaRPr b="1" i="0" dirty="0">
              <a:ln>
                <a:noFill/>
              </a:ln>
              <a:solidFill>
                <a:schemeClr val="dk1"/>
              </a:solidFill>
              <a:latin typeface="Cambria" pitchFamily="18" charset="0"/>
              <a:ea typeface="Cambria" pitchFamily="18" charset="0"/>
            </a:endParaRPr>
          </a:p>
        </p:txBody>
      </p:sp>
      <p:sp>
        <p:nvSpPr>
          <p:cNvPr id="17" name="Google Shape;617;p40"/>
          <p:cNvSpPr/>
          <p:nvPr/>
        </p:nvSpPr>
        <p:spPr>
          <a:xfrm>
            <a:off x="7724972" y="4419600"/>
            <a:ext cx="292834" cy="357908"/>
          </a:xfrm>
          <a:prstGeom prst="rect">
            <a:avLst/>
          </a:prstGeom>
        </p:spPr>
        <p:txBody>
          <a:bodyPr lIns="130602" tIns="65301" rIns="130602" bIns="65301" numCol="1">
            <a:prstTxWarp prst="textPlain">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a:r>
              <a:rPr lang="en-US" b="1" dirty="0">
                <a:solidFill>
                  <a:schemeClr val="dk1"/>
                </a:solidFill>
                <a:latin typeface="Cambria" pitchFamily="18" charset="0"/>
                <a:ea typeface="Cambria" pitchFamily="18" charset="0"/>
              </a:rPr>
              <a:t>E</a:t>
            </a:r>
            <a:endParaRPr b="1" i="0" dirty="0">
              <a:ln>
                <a:noFill/>
              </a:ln>
              <a:solidFill>
                <a:schemeClr val="dk1"/>
              </a:solidFill>
              <a:latin typeface="Cambria" pitchFamily="18" charset="0"/>
              <a:ea typeface="Cambria" pitchFamily="18" charset="0"/>
            </a:endParaRPr>
          </a:p>
        </p:txBody>
      </p:sp>
      <p:sp>
        <p:nvSpPr>
          <p:cNvPr id="2" name="Slide Number Placeholder 1"/>
          <p:cNvSpPr>
            <a:spLocks noGrp="1"/>
          </p:cNvSpPr>
          <p:nvPr>
            <p:ph type="sldNum" sz="quarter" idx="12"/>
          </p:nvPr>
        </p:nvSpPr>
        <p:spPr>
          <a:xfrm>
            <a:off x="10485120" y="7627631"/>
            <a:ext cx="3413760" cy="438147"/>
          </a:xfrm>
        </p:spPr>
        <p:txBody>
          <a:bodyPr/>
          <a:lstStyle/>
          <a:p>
            <a:r>
              <a:rPr lang="en-US" dirty="0"/>
              <a:t>5</a:t>
            </a:r>
          </a:p>
        </p:txBody>
      </p:sp>
    </p:spTree>
    <p:extLst>
      <p:ext uri="{BB962C8B-B14F-4D97-AF65-F5344CB8AC3E}">
        <p14:creationId xmlns:p14="http://schemas.microsoft.com/office/powerpoint/2010/main" val="27229869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0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10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10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1000"/>
                                        <p:tgtEl>
                                          <p:spTgt spid="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1000"/>
                                        <p:tgtEl>
                                          <p:spTgt spid="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1000"/>
                                        <p:tgtEl>
                                          <p:spTgt spid="1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1000"/>
                                        <p:tgtEl>
                                          <p:spTgt spid="1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10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10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1000"/>
                                        <p:tgtEl>
                                          <p:spTgt spid="1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1000"/>
                                        <p:tgtEl>
                                          <p:spTgt spid="1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1000"/>
                                        <p:tgtEl>
                                          <p:spTgt spid="1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inVertical)">
                                      <p:cBhvr>
                                        <p:cTn id="4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098" y="796261"/>
            <a:ext cx="14830838" cy="55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49456" y="125971"/>
            <a:ext cx="6669898" cy="646331"/>
          </a:xfrm>
          <a:prstGeom prst="rect">
            <a:avLst/>
          </a:prstGeom>
          <a:noFill/>
        </p:spPr>
        <p:txBody>
          <a:bodyPr wrap="square" rtlCol="0">
            <a:spAutoFit/>
          </a:bodyPr>
          <a:lstStyle/>
          <a:p>
            <a:r>
              <a:rPr lang="en-US" sz="3600" b="1" dirty="0">
                <a:latin typeface="+mj-lt"/>
              </a:rPr>
              <a:t>5. </a:t>
            </a:r>
            <a:r>
              <a:rPr lang="en-US" sz="3600" b="1" dirty="0" err="1">
                <a:latin typeface="+mj-lt"/>
              </a:rPr>
              <a:t>Hệ</a:t>
            </a:r>
            <a:r>
              <a:rPr lang="en-US" sz="3600" b="1" dirty="0">
                <a:latin typeface="+mj-lt"/>
              </a:rPr>
              <a:t> </a:t>
            </a:r>
            <a:r>
              <a:rPr lang="en-US" sz="3600" b="1" dirty="0" err="1">
                <a:latin typeface="+mj-lt"/>
              </a:rPr>
              <a:t>thống</a:t>
            </a:r>
            <a:r>
              <a:rPr lang="en-US" sz="3600" b="1" dirty="0">
                <a:latin typeface="+mj-lt"/>
              </a:rPr>
              <a:t> </a:t>
            </a:r>
            <a:r>
              <a:rPr lang="en-US" sz="3600" b="1" dirty="0" err="1">
                <a:latin typeface="+mj-lt"/>
              </a:rPr>
              <a:t>nhận</a:t>
            </a:r>
            <a:r>
              <a:rPr lang="en-US" sz="3600" b="1" dirty="0">
                <a:latin typeface="+mj-lt"/>
              </a:rPr>
              <a:t> </a:t>
            </a:r>
            <a:r>
              <a:rPr lang="en-US" sz="3600" b="1" dirty="0" err="1">
                <a:latin typeface="+mj-lt"/>
              </a:rPr>
              <a:t>diện</a:t>
            </a:r>
            <a:r>
              <a:rPr lang="en-US" sz="3600" b="1" dirty="0">
                <a:latin typeface="+mj-lt"/>
              </a:rPr>
              <a:t> </a:t>
            </a:r>
            <a:r>
              <a:rPr lang="en-US" sz="3600" b="1" dirty="0" err="1">
                <a:latin typeface="+mj-lt"/>
              </a:rPr>
              <a:t>khuôn</a:t>
            </a:r>
            <a:r>
              <a:rPr lang="en-US" sz="3600" b="1" dirty="0">
                <a:latin typeface="+mj-lt"/>
              </a:rPr>
              <a:t> </a:t>
            </a:r>
            <a:r>
              <a:rPr lang="en-US" sz="3600" b="1" dirty="0" err="1">
                <a:latin typeface="+mj-lt"/>
              </a:rPr>
              <a:t>mặt</a:t>
            </a:r>
            <a:endParaRPr lang="en-US" sz="3600" b="1" dirty="0">
              <a:latin typeface="+mj-lt"/>
            </a:endParaRPr>
          </a:p>
        </p:txBody>
      </p:sp>
      <p:sp>
        <p:nvSpPr>
          <p:cNvPr id="7" name="TextBox 6"/>
          <p:cNvSpPr txBox="1"/>
          <p:nvPr/>
        </p:nvSpPr>
        <p:spPr>
          <a:xfrm>
            <a:off x="476927" y="1272746"/>
            <a:ext cx="6850630" cy="553998"/>
          </a:xfrm>
          <a:prstGeom prst="rect">
            <a:avLst/>
          </a:prstGeom>
          <a:noFill/>
        </p:spPr>
        <p:txBody>
          <a:bodyPr wrap="square" rtlCol="0">
            <a:spAutoFit/>
          </a:bodyPr>
          <a:lstStyle/>
          <a:p>
            <a:pPr marL="457200" indent="-457200">
              <a:buFont typeface="Wingdings" pitchFamily="2" charset="2"/>
              <a:buChar char="v"/>
            </a:pPr>
            <a:r>
              <a:rPr lang="en-US" sz="3000" b="1" dirty="0" err="1"/>
              <a:t>Chức</a:t>
            </a:r>
            <a:r>
              <a:rPr lang="en-US" sz="3000" b="1" dirty="0"/>
              <a:t> </a:t>
            </a:r>
            <a:r>
              <a:rPr lang="en-US" sz="3000" b="1" dirty="0" err="1"/>
              <a:t>năng</a:t>
            </a:r>
            <a:r>
              <a:rPr lang="en-US" sz="3000" b="1" dirty="0"/>
              <a:t> </a:t>
            </a:r>
            <a:r>
              <a:rPr lang="en-US" sz="3000" b="1" dirty="0" err="1"/>
              <a:t>đăng</a:t>
            </a:r>
            <a:r>
              <a:rPr lang="en-US" sz="3000" b="1" dirty="0"/>
              <a:t> </a:t>
            </a:r>
            <a:r>
              <a:rPr lang="en-US" sz="3000" b="1" dirty="0" err="1"/>
              <a:t>ký</a:t>
            </a:r>
            <a:r>
              <a:rPr lang="en-US" sz="3000" b="1" dirty="0"/>
              <a:t> </a:t>
            </a:r>
            <a:r>
              <a:rPr lang="en-US" sz="3000" b="1" dirty="0">
                <a:solidFill>
                  <a:srgbClr val="FF0000"/>
                </a:solidFill>
              </a:rPr>
              <a:t>(</a:t>
            </a:r>
            <a:r>
              <a:rPr lang="en-US" sz="3000" b="1" dirty="0" err="1">
                <a:solidFill>
                  <a:srgbClr val="FF0000"/>
                </a:solidFill>
              </a:rPr>
              <a:t>Thêm</a:t>
            </a:r>
            <a:r>
              <a:rPr lang="en-US" sz="3000" b="1" dirty="0">
                <a:solidFill>
                  <a:srgbClr val="FF0000"/>
                </a:solidFill>
              </a:rPr>
              <a:t> </a:t>
            </a:r>
            <a:r>
              <a:rPr lang="en-US" sz="3000" b="1" dirty="0" err="1">
                <a:solidFill>
                  <a:srgbClr val="FF0000"/>
                </a:solidFill>
              </a:rPr>
              <a:t>ảnh</a:t>
            </a:r>
            <a:r>
              <a:rPr lang="en-US" sz="3000" b="1" dirty="0">
                <a:solidFill>
                  <a:srgbClr val="FF0000"/>
                </a:solidFill>
              </a:rPr>
              <a:t> </a:t>
            </a:r>
            <a:r>
              <a:rPr lang="en-US" sz="3000" b="1" dirty="0" err="1">
                <a:solidFill>
                  <a:srgbClr val="FF0000"/>
                </a:solidFill>
              </a:rPr>
              <a:t>hộ</a:t>
            </a:r>
            <a:r>
              <a:rPr lang="en-US" sz="3000" b="1" dirty="0">
                <a:solidFill>
                  <a:srgbClr val="FF0000"/>
                </a:solidFill>
              </a:rPr>
              <a:t> </a:t>
            </a:r>
            <a:r>
              <a:rPr lang="en-US" sz="3000" b="1" dirty="0" err="1">
                <a:solidFill>
                  <a:srgbClr val="FF0000"/>
                </a:solidFill>
              </a:rPr>
              <a:t>anh</a:t>
            </a:r>
            <a:r>
              <a:rPr lang="en-US" sz="3000" b="1" dirty="0">
                <a:solidFill>
                  <a:srgbClr val="FF0000"/>
                </a:solidFill>
              </a:rPr>
              <a:t>)</a:t>
            </a:r>
          </a:p>
        </p:txBody>
      </p:sp>
      <p:sp>
        <p:nvSpPr>
          <p:cNvPr id="8" name="Google Shape;701;p36"/>
          <p:cNvSpPr txBox="1">
            <a:spLocks/>
          </p:cNvSpPr>
          <p:nvPr/>
        </p:nvSpPr>
        <p:spPr>
          <a:xfrm>
            <a:off x="7066971" y="7110015"/>
            <a:ext cx="4150430" cy="688890"/>
          </a:xfrm>
          <a:prstGeom prst="rect">
            <a:avLst/>
          </a:prstGeom>
        </p:spPr>
        <p:txBody>
          <a:bodyPr spcFirstLastPara="1" vert="horz" wrap="square" lIns="130582" tIns="130582" rIns="130582" bIns="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endParaRPr lang="en-US" sz="2500" noProof="1"/>
          </a:p>
        </p:txBody>
      </p:sp>
      <p:sp>
        <p:nvSpPr>
          <p:cNvPr id="32" name="Google Shape;704;p36"/>
          <p:cNvSpPr txBox="1">
            <a:spLocks/>
          </p:cNvSpPr>
          <p:nvPr/>
        </p:nvSpPr>
        <p:spPr>
          <a:xfrm>
            <a:off x="11084471" y="2353073"/>
            <a:ext cx="3100726" cy="867374"/>
          </a:xfrm>
          <a:prstGeom prst="rect">
            <a:avLst/>
          </a:prstGeom>
        </p:spPr>
        <p:txBody>
          <a:bodyPr spcFirstLastPara="1" vert="horz" wrap="square" lIns="130582" tIns="130582" rIns="130582" bIns="0" rtlCol="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endParaRPr lang="en-US" sz="2500" noProof="1"/>
          </a:p>
        </p:txBody>
      </p:sp>
      <p:sp>
        <p:nvSpPr>
          <p:cNvPr id="54" name="Slide Number Placeholder 53"/>
          <p:cNvSpPr>
            <a:spLocks noGrp="1"/>
          </p:cNvSpPr>
          <p:nvPr>
            <p:ph type="sldNum" sz="quarter" idx="12"/>
          </p:nvPr>
        </p:nvSpPr>
        <p:spPr>
          <a:xfrm>
            <a:off x="10468821" y="7686271"/>
            <a:ext cx="3446358" cy="320868"/>
          </a:xfrm>
        </p:spPr>
        <p:txBody>
          <a:bodyPr/>
          <a:lstStyle/>
          <a:p>
            <a:fld id="{1793176B-0342-4F3C-8DE7-107A6844DDAC}" type="slidenum">
              <a:rPr lang="en-US" smtClean="0"/>
              <a:pPr/>
              <a:t>50</a:t>
            </a:fld>
            <a:endParaRPr lang="en-US" dirty="0"/>
          </a:p>
        </p:txBody>
      </p:sp>
    </p:spTree>
    <p:extLst>
      <p:ext uri="{BB962C8B-B14F-4D97-AF65-F5344CB8AC3E}">
        <p14:creationId xmlns:p14="http://schemas.microsoft.com/office/powerpoint/2010/main" val="34412654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nodePh="1">
                                  <p:stCondLst>
                                    <p:cond delay="0"/>
                                  </p:stCondLst>
                                  <p:endCondLst>
                                    <p:cond evt="begin" delay="0">
                                      <p:tn val="5"/>
                                    </p:cond>
                                  </p:end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par>
                                <p:cTn id="8" presetID="16" presetClass="entr" presetSubtype="21" fill="hold" grpId="0" nodeType="withEffect" nodePh="1">
                                  <p:stCondLst>
                                    <p:cond delay="0"/>
                                  </p:stCondLst>
                                  <p:endCondLst>
                                    <p:cond evt="begin" delay="0">
                                      <p:tn val="8"/>
                                    </p:cond>
                                  </p:end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000" y="39469"/>
            <a:ext cx="6606809" cy="646331"/>
          </a:xfrm>
          <a:prstGeom prst="rect">
            <a:avLst/>
          </a:prstGeom>
          <a:noFill/>
        </p:spPr>
        <p:txBody>
          <a:bodyPr wrap="none" rtlCol="0">
            <a:spAutoFit/>
          </a:bodyPr>
          <a:lstStyle/>
          <a:p>
            <a:r>
              <a:rPr lang="en-US" sz="3600" b="1" dirty="0">
                <a:latin typeface="+mj-lt"/>
              </a:rPr>
              <a:t>5. </a:t>
            </a:r>
            <a:r>
              <a:rPr lang="en-US" sz="3600" b="1" dirty="0" err="1">
                <a:latin typeface="+mj-lt"/>
              </a:rPr>
              <a:t>Hệ</a:t>
            </a:r>
            <a:r>
              <a:rPr lang="en-US" sz="3600" b="1" dirty="0">
                <a:latin typeface="+mj-lt"/>
              </a:rPr>
              <a:t> </a:t>
            </a:r>
            <a:r>
              <a:rPr lang="en-US" sz="3600" b="1" dirty="0" err="1">
                <a:latin typeface="+mj-lt"/>
              </a:rPr>
              <a:t>thống</a:t>
            </a:r>
            <a:r>
              <a:rPr lang="en-US" sz="3600" b="1" dirty="0">
                <a:latin typeface="+mj-lt"/>
              </a:rPr>
              <a:t> </a:t>
            </a:r>
            <a:r>
              <a:rPr lang="en-US" sz="3600" b="1" dirty="0" err="1">
                <a:latin typeface="+mj-lt"/>
              </a:rPr>
              <a:t>nhận</a:t>
            </a:r>
            <a:r>
              <a:rPr lang="en-US" sz="3600" b="1" dirty="0">
                <a:latin typeface="+mj-lt"/>
              </a:rPr>
              <a:t> </a:t>
            </a:r>
            <a:r>
              <a:rPr lang="en-US" sz="3600" b="1" dirty="0" err="1">
                <a:latin typeface="+mj-lt"/>
              </a:rPr>
              <a:t>diện</a:t>
            </a:r>
            <a:r>
              <a:rPr lang="en-US" sz="3600" b="1" dirty="0">
                <a:latin typeface="+mj-lt"/>
              </a:rPr>
              <a:t> </a:t>
            </a:r>
            <a:r>
              <a:rPr lang="en-US" sz="3600" b="1" dirty="0" err="1">
                <a:latin typeface="+mj-lt"/>
              </a:rPr>
              <a:t>khuôn</a:t>
            </a:r>
            <a:r>
              <a:rPr lang="en-US" sz="3600" b="1" dirty="0">
                <a:latin typeface="+mj-lt"/>
              </a:rPr>
              <a:t> </a:t>
            </a:r>
            <a:r>
              <a:rPr lang="en-US" sz="3600" b="1" dirty="0" err="1">
                <a:latin typeface="+mj-lt"/>
              </a:rPr>
              <a:t>mặt</a:t>
            </a:r>
            <a:endParaRPr lang="en-US" sz="3600" b="1" dirty="0">
              <a:latin typeface="+mj-lt"/>
            </a:endParaRPr>
          </a:p>
        </p:txBody>
      </p:sp>
      <p:sp>
        <p:nvSpPr>
          <p:cNvPr id="7" name="TextBox 6"/>
          <p:cNvSpPr txBox="1"/>
          <p:nvPr/>
        </p:nvSpPr>
        <p:spPr>
          <a:xfrm>
            <a:off x="509326" y="1198602"/>
            <a:ext cx="4022255" cy="553998"/>
          </a:xfrm>
          <a:prstGeom prst="rect">
            <a:avLst/>
          </a:prstGeom>
          <a:noFill/>
        </p:spPr>
        <p:txBody>
          <a:bodyPr wrap="none" rtlCol="0">
            <a:spAutoFit/>
          </a:bodyPr>
          <a:lstStyle/>
          <a:p>
            <a:pPr marL="457200" indent="-457200">
              <a:buFont typeface="Wingdings" pitchFamily="2" charset="2"/>
              <a:buChar char="v"/>
            </a:pPr>
            <a:r>
              <a:rPr lang="en-US" sz="3000" b="1" dirty="0" err="1"/>
              <a:t>Chức</a:t>
            </a:r>
            <a:r>
              <a:rPr lang="en-US" sz="3000" b="1" dirty="0"/>
              <a:t> </a:t>
            </a:r>
            <a:r>
              <a:rPr lang="en-US" sz="3000" b="1" dirty="0" err="1"/>
              <a:t>năng</a:t>
            </a:r>
            <a:r>
              <a:rPr lang="en-US" sz="3000" b="1" dirty="0"/>
              <a:t> </a:t>
            </a:r>
            <a:r>
              <a:rPr lang="en-US" sz="3000" b="1" dirty="0" err="1"/>
              <a:t>nhận</a:t>
            </a:r>
            <a:r>
              <a:rPr lang="en-US" sz="3000" b="1" dirty="0"/>
              <a:t> </a:t>
            </a:r>
            <a:r>
              <a:rPr lang="en-US" sz="3000" b="1" dirty="0" err="1"/>
              <a:t>diện</a:t>
            </a:r>
            <a:endParaRPr lang="en-US" sz="3000" b="1" dirty="0"/>
          </a:p>
        </p:txBody>
      </p:sp>
      <p:sp>
        <p:nvSpPr>
          <p:cNvPr id="8" name="Google Shape;701;p36"/>
          <p:cNvSpPr txBox="1">
            <a:spLocks/>
          </p:cNvSpPr>
          <p:nvPr/>
        </p:nvSpPr>
        <p:spPr>
          <a:xfrm>
            <a:off x="7086600" y="6984120"/>
            <a:ext cx="4111172" cy="940680"/>
          </a:xfrm>
          <a:prstGeom prst="rect">
            <a:avLst/>
          </a:prstGeom>
        </p:spPr>
        <p:txBody>
          <a:bodyPr spcFirstLastPara="1" vert="horz" wrap="square" lIns="130582" tIns="130582" rIns="130582" bIns="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endParaRPr lang="en-US" sz="2500" noProof="1"/>
          </a:p>
        </p:txBody>
      </p:sp>
      <p:sp>
        <p:nvSpPr>
          <p:cNvPr id="9" name="Google Shape;704;p36"/>
          <p:cNvSpPr txBox="1">
            <a:spLocks/>
          </p:cNvSpPr>
          <p:nvPr/>
        </p:nvSpPr>
        <p:spPr>
          <a:xfrm>
            <a:off x="3704530" y="2549400"/>
            <a:ext cx="4296470" cy="1184400"/>
          </a:xfrm>
          <a:prstGeom prst="rect">
            <a:avLst/>
          </a:prstGeom>
        </p:spPr>
        <p:txBody>
          <a:bodyPr spcFirstLastPara="1" vert="horz" wrap="square" lIns="130582" tIns="130582" rIns="130582" bIns="0" rtlCol="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endParaRPr lang="en-US" sz="2500" noProof="1"/>
          </a:p>
        </p:txBody>
      </p:sp>
      <p:sp>
        <p:nvSpPr>
          <p:cNvPr id="10" name="Google Shape;705;p36"/>
          <p:cNvSpPr txBox="1">
            <a:spLocks/>
          </p:cNvSpPr>
          <p:nvPr/>
        </p:nvSpPr>
        <p:spPr>
          <a:xfrm>
            <a:off x="851440" y="3581400"/>
            <a:ext cx="2729960"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err="1">
                <a:latin typeface="Rajdhani"/>
                <a:ea typeface="Rajdhani"/>
                <a:cs typeface="Rajdhani"/>
                <a:sym typeface="Rajdhani"/>
              </a:rPr>
              <a:t>Nhận</a:t>
            </a:r>
            <a:r>
              <a:rPr lang="en-US" sz="2500" b="1" dirty="0">
                <a:latin typeface="Rajdhani"/>
                <a:ea typeface="Rajdhani"/>
                <a:cs typeface="Rajdhani"/>
                <a:sym typeface="Rajdhani"/>
              </a:rPr>
              <a:t> </a:t>
            </a:r>
            <a:r>
              <a:rPr lang="en-US" sz="2500" b="1" dirty="0" err="1">
                <a:latin typeface="Rajdhani"/>
                <a:ea typeface="Rajdhani"/>
                <a:cs typeface="Rajdhani"/>
                <a:sym typeface="Rajdhani"/>
              </a:rPr>
              <a:t>hình</a:t>
            </a:r>
            <a:r>
              <a:rPr lang="en-US" sz="2500" b="1" dirty="0">
                <a:latin typeface="Rajdhani"/>
                <a:ea typeface="Rajdhani"/>
                <a:cs typeface="Rajdhani"/>
                <a:sym typeface="Rajdhani"/>
              </a:rPr>
              <a:t> </a:t>
            </a:r>
            <a:r>
              <a:rPr lang="en-US" sz="2500" b="1" dirty="0" err="1">
                <a:latin typeface="Rajdhani"/>
                <a:ea typeface="Rajdhani"/>
                <a:cs typeface="Rajdhani"/>
                <a:sym typeface="Rajdhani"/>
              </a:rPr>
              <a:t>ảnh</a:t>
            </a:r>
            <a:r>
              <a:rPr lang="en-US" sz="2500" b="1" dirty="0">
                <a:latin typeface="Rajdhani"/>
                <a:ea typeface="Rajdhani"/>
                <a:cs typeface="Rajdhani"/>
                <a:sym typeface="Rajdhani"/>
              </a:rPr>
              <a:t> </a:t>
            </a:r>
            <a:r>
              <a:rPr lang="en-US" sz="2500" b="1" dirty="0" err="1">
                <a:latin typeface="Rajdhani"/>
                <a:ea typeface="Rajdhani"/>
                <a:cs typeface="Rajdhani"/>
                <a:sym typeface="Rajdhani"/>
              </a:rPr>
              <a:t>đầu</a:t>
            </a:r>
            <a:r>
              <a:rPr lang="en-US" sz="2500" b="1" dirty="0">
                <a:latin typeface="Rajdhani"/>
                <a:ea typeface="Rajdhani"/>
                <a:cs typeface="Rajdhani"/>
                <a:sym typeface="Rajdhani"/>
              </a:rPr>
              <a:t> </a:t>
            </a:r>
            <a:r>
              <a:rPr lang="en-US" sz="2500" b="1" dirty="0" err="1">
                <a:latin typeface="Rajdhani"/>
                <a:ea typeface="Rajdhani"/>
                <a:cs typeface="Rajdhani"/>
                <a:sym typeface="Rajdhani"/>
              </a:rPr>
              <a:t>vào</a:t>
            </a:r>
            <a:endParaRPr lang="en-US" sz="2500" b="1" dirty="0">
              <a:latin typeface="Rajdhani"/>
              <a:ea typeface="Rajdhani"/>
              <a:cs typeface="Rajdhani"/>
              <a:sym typeface="Rajdhani"/>
            </a:endParaRPr>
          </a:p>
        </p:txBody>
      </p:sp>
      <p:sp>
        <p:nvSpPr>
          <p:cNvPr id="11" name="Google Shape;706;p36"/>
          <p:cNvSpPr txBox="1">
            <a:spLocks/>
          </p:cNvSpPr>
          <p:nvPr/>
        </p:nvSpPr>
        <p:spPr>
          <a:xfrm>
            <a:off x="4373809" y="3597120"/>
            <a:ext cx="2865191"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err="1">
                <a:latin typeface="Rajdhani"/>
                <a:ea typeface="Rajdhani"/>
                <a:cs typeface="Rajdhani"/>
                <a:sym typeface="Rajdhani"/>
              </a:rPr>
              <a:t>Căn</a:t>
            </a:r>
            <a:r>
              <a:rPr lang="en-US" sz="2500" b="1" dirty="0">
                <a:latin typeface="Rajdhani"/>
                <a:ea typeface="Rajdhani"/>
                <a:cs typeface="Rajdhani"/>
                <a:sym typeface="Rajdhani"/>
              </a:rPr>
              <a:t> </a:t>
            </a:r>
            <a:r>
              <a:rPr lang="en-US" sz="2500" b="1" dirty="0" err="1">
                <a:latin typeface="Rajdhani"/>
                <a:ea typeface="Rajdhani"/>
                <a:cs typeface="Rajdhani"/>
                <a:sym typeface="Rajdhani"/>
              </a:rPr>
              <a:t>chỉnh</a:t>
            </a:r>
            <a:r>
              <a:rPr lang="en-US" sz="2500" b="1" dirty="0">
                <a:latin typeface="Rajdhani"/>
                <a:ea typeface="Rajdhani"/>
                <a:cs typeface="Rajdhani"/>
                <a:sym typeface="Rajdhani"/>
              </a:rPr>
              <a:t> </a:t>
            </a:r>
            <a:r>
              <a:rPr lang="en-US" sz="2500" b="1" dirty="0" err="1">
                <a:latin typeface="Rajdhani"/>
                <a:ea typeface="Rajdhani"/>
                <a:cs typeface="Rajdhani"/>
                <a:sym typeface="Rajdhani"/>
              </a:rPr>
              <a:t>và</a:t>
            </a:r>
            <a:r>
              <a:rPr lang="en-US" sz="2500" b="1" dirty="0">
                <a:latin typeface="Rajdhani"/>
                <a:ea typeface="Rajdhani"/>
                <a:cs typeface="Rajdhani"/>
                <a:sym typeface="Rajdhani"/>
              </a:rPr>
              <a:t> </a:t>
            </a:r>
            <a:r>
              <a:rPr lang="en-US" sz="2500" b="1" dirty="0" err="1">
                <a:latin typeface="Rajdhani"/>
                <a:ea typeface="Rajdhani"/>
                <a:cs typeface="Rajdhani"/>
                <a:sym typeface="Rajdhani"/>
              </a:rPr>
              <a:t>Phát</a:t>
            </a:r>
            <a:r>
              <a:rPr lang="en-US" sz="2500" b="1" dirty="0">
                <a:latin typeface="Rajdhani"/>
                <a:ea typeface="Rajdhani"/>
                <a:cs typeface="Rajdhani"/>
                <a:sym typeface="Rajdhani"/>
              </a:rPr>
              <a:t> </a:t>
            </a:r>
            <a:r>
              <a:rPr lang="en-US" sz="2500" b="1" dirty="0" err="1">
                <a:latin typeface="Rajdhani"/>
                <a:ea typeface="Rajdhani"/>
                <a:cs typeface="Rajdhani"/>
                <a:sym typeface="Rajdhani"/>
              </a:rPr>
              <a:t>hiện</a:t>
            </a:r>
            <a:r>
              <a:rPr lang="en-US" sz="2500" b="1" dirty="0">
                <a:latin typeface="Rajdhani"/>
                <a:ea typeface="Rajdhani"/>
                <a:cs typeface="Rajdhani"/>
                <a:sym typeface="Rajdhani"/>
              </a:rPr>
              <a:t> </a:t>
            </a:r>
            <a:r>
              <a:rPr lang="en-US" sz="2500" b="1" dirty="0" err="1">
                <a:latin typeface="Rajdhani"/>
                <a:ea typeface="Rajdhani"/>
                <a:cs typeface="Rajdhani"/>
                <a:sym typeface="Rajdhani"/>
              </a:rPr>
              <a:t>khuôn</a:t>
            </a:r>
            <a:r>
              <a:rPr lang="en-US" sz="2500" b="1" dirty="0">
                <a:latin typeface="Rajdhani"/>
                <a:ea typeface="Rajdhani"/>
                <a:cs typeface="Rajdhani"/>
                <a:sym typeface="Rajdhani"/>
              </a:rPr>
              <a:t> </a:t>
            </a:r>
            <a:r>
              <a:rPr lang="en-US" sz="2500" b="1" dirty="0" err="1">
                <a:latin typeface="Rajdhani"/>
                <a:ea typeface="Rajdhani"/>
                <a:cs typeface="Rajdhani"/>
                <a:sym typeface="Rajdhani"/>
              </a:rPr>
              <a:t>mặt</a:t>
            </a:r>
            <a:endParaRPr lang="en-US" sz="2500" b="1" dirty="0">
              <a:latin typeface="Rajdhani"/>
              <a:ea typeface="Rajdhani"/>
              <a:cs typeface="Rajdhani"/>
              <a:sym typeface="Rajdhani"/>
            </a:endParaRPr>
          </a:p>
        </p:txBody>
      </p:sp>
      <p:sp>
        <p:nvSpPr>
          <p:cNvPr id="12" name="Google Shape;709;p36"/>
          <p:cNvSpPr txBox="1">
            <a:spLocks/>
          </p:cNvSpPr>
          <p:nvPr/>
        </p:nvSpPr>
        <p:spPr>
          <a:xfrm>
            <a:off x="8121737" y="6206880"/>
            <a:ext cx="2139990"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a:latin typeface="Rajdhani"/>
                <a:ea typeface="Rajdhani"/>
                <a:cs typeface="Rajdhani"/>
                <a:sym typeface="Rajdhani"/>
              </a:rPr>
              <a:t>TRÍCH XUẤT ĐẶC TRƯNG</a:t>
            </a:r>
          </a:p>
        </p:txBody>
      </p:sp>
      <p:sp>
        <p:nvSpPr>
          <p:cNvPr id="13" name="Google Shape;710;p36"/>
          <p:cNvSpPr/>
          <p:nvPr/>
        </p:nvSpPr>
        <p:spPr>
          <a:xfrm>
            <a:off x="1513844" y="437808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p>
        </p:txBody>
      </p:sp>
      <p:sp>
        <p:nvSpPr>
          <p:cNvPr id="14" name="Google Shape;711;p36"/>
          <p:cNvSpPr/>
          <p:nvPr/>
        </p:nvSpPr>
        <p:spPr>
          <a:xfrm>
            <a:off x="5119868" y="437808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solidFill>
                <a:schemeClr val="bg1"/>
              </a:solidFill>
            </a:endParaRPr>
          </a:p>
        </p:txBody>
      </p:sp>
      <p:sp>
        <p:nvSpPr>
          <p:cNvPr id="15" name="Google Shape;713;p36"/>
          <p:cNvSpPr/>
          <p:nvPr/>
        </p:nvSpPr>
        <p:spPr>
          <a:xfrm>
            <a:off x="8565212" y="437808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p>
        </p:txBody>
      </p:sp>
      <p:sp>
        <p:nvSpPr>
          <p:cNvPr id="16" name="Google Shape;714;p36"/>
          <p:cNvSpPr/>
          <p:nvPr/>
        </p:nvSpPr>
        <p:spPr>
          <a:xfrm>
            <a:off x="11851970" y="437808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p>
        </p:txBody>
      </p:sp>
      <p:cxnSp>
        <p:nvCxnSpPr>
          <p:cNvPr id="17" name="Google Shape;715;p36"/>
          <p:cNvCxnSpPr>
            <a:stCxn id="13" idx="6"/>
            <a:endCxn id="14" idx="2"/>
          </p:cNvCxnSpPr>
          <p:nvPr/>
        </p:nvCxnSpPr>
        <p:spPr>
          <a:xfrm>
            <a:off x="2778432" y="4950300"/>
            <a:ext cx="2341436" cy="0"/>
          </a:xfrm>
          <a:prstGeom prst="straightConnector1">
            <a:avLst/>
          </a:prstGeom>
          <a:noFill/>
          <a:ln w="19050" cap="flat" cmpd="sng">
            <a:solidFill>
              <a:schemeClr val="lt2"/>
            </a:solidFill>
            <a:prstDash val="solid"/>
            <a:round/>
            <a:headEnd type="none" w="med" len="med"/>
            <a:tailEnd type="none" w="med" len="med"/>
          </a:ln>
        </p:spPr>
      </p:cxnSp>
      <p:cxnSp>
        <p:nvCxnSpPr>
          <p:cNvPr id="18" name="Google Shape;717;p36"/>
          <p:cNvCxnSpPr>
            <a:stCxn id="14" idx="6"/>
            <a:endCxn id="15" idx="2"/>
          </p:cNvCxnSpPr>
          <p:nvPr/>
        </p:nvCxnSpPr>
        <p:spPr>
          <a:xfrm>
            <a:off x="6384456" y="4950300"/>
            <a:ext cx="2180756" cy="0"/>
          </a:xfrm>
          <a:prstGeom prst="straightConnector1">
            <a:avLst/>
          </a:prstGeom>
          <a:noFill/>
          <a:ln w="19050" cap="flat" cmpd="sng">
            <a:solidFill>
              <a:schemeClr val="lt2"/>
            </a:solidFill>
            <a:prstDash val="solid"/>
            <a:round/>
            <a:headEnd type="none" w="med" len="med"/>
            <a:tailEnd type="none" w="med" len="med"/>
          </a:ln>
        </p:spPr>
      </p:cxnSp>
      <p:cxnSp>
        <p:nvCxnSpPr>
          <p:cNvPr id="19" name="Google Shape;718;p36"/>
          <p:cNvCxnSpPr>
            <a:stCxn id="15" idx="6"/>
            <a:endCxn id="16" idx="2"/>
          </p:cNvCxnSpPr>
          <p:nvPr/>
        </p:nvCxnSpPr>
        <p:spPr>
          <a:xfrm>
            <a:off x="9829800" y="4950300"/>
            <a:ext cx="2022170" cy="0"/>
          </a:xfrm>
          <a:prstGeom prst="straightConnector1">
            <a:avLst/>
          </a:prstGeom>
          <a:noFill/>
          <a:ln w="19050" cap="flat" cmpd="sng">
            <a:solidFill>
              <a:schemeClr val="lt2"/>
            </a:solidFill>
            <a:prstDash val="solid"/>
            <a:round/>
            <a:headEnd type="none" w="med" len="med"/>
            <a:tailEnd type="none" w="med" len="med"/>
          </a:ln>
        </p:spPr>
      </p:cxnSp>
      <p:grpSp>
        <p:nvGrpSpPr>
          <p:cNvPr id="20" name="Google Shape;732;p36"/>
          <p:cNvGrpSpPr/>
          <p:nvPr/>
        </p:nvGrpSpPr>
        <p:grpSpPr>
          <a:xfrm>
            <a:off x="1818283" y="4693040"/>
            <a:ext cx="683422" cy="520875"/>
            <a:chOff x="2171474" y="3369229"/>
            <a:chExt cx="408156" cy="343737"/>
          </a:xfrm>
        </p:grpSpPr>
        <p:sp>
          <p:nvSpPr>
            <p:cNvPr id="21"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2"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3"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24"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25" name="Google Shape;737;p36"/>
          <p:cNvGrpSpPr/>
          <p:nvPr/>
        </p:nvGrpSpPr>
        <p:grpSpPr>
          <a:xfrm>
            <a:off x="12214199" y="4661972"/>
            <a:ext cx="604708" cy="547839"/>
            <a:chOff x="7538896" y="1970156"/>
            <a:chExt cx="361147" cy="361529"/>
          </a:xfrm>
        </p:grpSpPr>
        <p:sp>
          <p:nvSpPr>
            <p:cNvPr id="26" name="Google Shape;738;p36"/>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27" name="Google Shape;739;p36"/>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28" name="Google Shape;740;p36"/>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29" name="Google Shape;741;p36"/>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30" name="Google Shape;742;p36"/>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31" name="Google Shape;743;p36"/>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grpSp>
      <p:sp>
        <p:nvSpPr>
          <p:cNvPr id="32" name="Google Shape;704;p36"/>
          <p:cNvSpPr txBox="1">
            <a:spLocks/>
          </p:cNvSpPr>
          <p:nvPr/>
        </p:nvSpPr>
        <p:spPr>
          <a:xfrm>
            <a:off x="11099135" y="2194560"/>
            <a:ext cx="3071398" cy="1184400"/>
          </a:xfrm>
          <a:prstGeom prst="rect">
            <a:avLst/>
          </a:prstGeom>
        </p:spPr>
        <p:txBody>
          <a:bodyPr spcFirstLastPara="1" vert="horz" wrap="square" lIns="130582" tIns="130582" rIns="130582" bIns="0" rtlCol="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endParaRPr lang="en-US" sz="2500" noProof="1"/>
          </a:p>
        </p:txBody>
      </p:sp>
      <p:sp>
        <p:nvSpPr>
          <p:cNvPr id="33" name="Google Shape;706;p36"/>
          <p:cNvSpPr txBox="1">
            <a:spLocks/>
          </p:cNvSpPr>
          <p:nvPr/>
        </p:nvSpPr>
        <p:spPr>
          <a:xfrm>
            <a:off x="11049000" y="3505200"/>
            <a:ext cx="2839902"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err="1">
                <a:latin typeface="Rajdhani"/>
                <a:ea typeface="Rajdhani"/>
                <a:cs typeface="Rajdhani"/>
                <a:sym typeface="Rajdhani"/>
              </a:rPr>
              <a:t>Tìm</a:t>
            </a:r>
            <a:r>
              <a:rPr lang="en-US" sz="2500" b="1" dirty="0">
                <a:latin typeface="Rajdhani"/>
                <a:ea typeface="Rajdhani"/>
                <a:cs typeface="Rajdhani"/>
                <a:sym typeface="Rajdhani"/>
              </a:rPr>
              <a:t> </a:t>
            </a:r>
            <a:r>
              <a:rPr lang="en-US" sz="2500" b="1" dirty="0" err="1">
                <a:latin typeface="Rajdhani"/>
                <a:ea typeface="Rajdhani"/>
                <a:cs typeface="Rajdhani"/>
                <a:sym typeface="Rajdhani"/>
              </a:rPr>
              <a:t>đặc</a:t>
            </a:r>
            <a:r>
              <a:rPr lang="en-US" sz="2500" b="1" dirty="0">
                <a:latin typeface="Rajdhani"/>
                <a:ea typeface="Rajdhani"/>
                <a:cs typeface="Rajdhani"/>
                <a:sym typeface="Rajdhani"/>
              </a:rPr>
              <a:t> </a:t>
            </a:r>
            <a:r>
              <a:rPr lang="en-US" sz="2500" b="1" dirty="0" err="1">
                <a:latin typeface="Rajdhani"/>
                <a:ea typeface="Rajdhani"/>
                <a:cs typeface="Rajdhani"/>
                <a:sym typeface="Rajdhani"/>
              </a:rPr>
              <a:t>trưng</a:t>
            </a:r>
            <a:r>
              <a:rPr lang="en-US" sz="2500" b="1" dirty="0">
                <a:latin typeface="Rajdhani"/>
                <a:ea typeface="Rajdhani"/>
                <a:cs typeface="Rajdhani"/>
                <a:sym typeface="Rajdhani"/>
              </a:rPr>
              <a:t> </a:t>
            </a:r>
            <a:r>
              <a:rPr lang="en-US" sz="2500" b="1" dirty="0" err="1">
                <a:latin typeface="Rajdhani"/>
                <a:ea typeface="Rajdhani"/>
                <a:cs typeface="Rajdhani"/>
                <a:sym typeface="Rajdhani"/>
              </a:rPr>
              <a:t>có</a:t>
            </a:r>
            <a:r>
              <a:rPr lang="en-US" sz="2500" b="1" dirty="0">
                <a:latin typeface="Rajdhani"/>
                <a:ea typeface="Rajdhani"/>
                <a:cs typeface="Rajdhani"/>
                <a:sym typeface="Rajdhani"/>
              </a:rPr>
              <a:t> </a:t>
            </a:r>
            <a:r>
              <a:rPr lang="en-US" sz="2500" b="1" dirty="0" err="1">
                <a:latin typeface="Rajdhani"/>
                <a:ea typeface="Rajdhani"/>
                <a:cs typeface="Rajdhani"/>
                <a:sym typeface="Rajdhani"/>
              </a:rPr>
              <a:t>độ</a:t>
            </a:r>
            <a:r>
              <a:rPr lang="en-US" sz="2500" b="1" dirty="0">
                <a:latin typeface="Rajdhani"/>
                <a:ea typeface="Rajdhani"/>
                <a:cs typeface="Rajdhani"/>
                <a:sym typeface="Rajdhani"/>
              </a:rPr>
              <a:t> </a:t>
            </a:r>
            <a:r>
              <a:rPr lang="en-US" sz="2500" b="1" dirty="0" err="1">
                <a:latin typeface="Rajdhani"/>
                <a:ea typeface="Rajdhani"/>
                <a:cs typeface="Rajdhani"/>
                <a:sym typeface="Rajdhani"/>
              </a:rPr>
              <a:t>tương</a:t>
            </a:r>
            <a:r>
              <a:rPr lang="en-US" sz="2500" b="1" dirty="0">
                <a:latin typeface="Rajdhani"/>
                <a:ea typeface="Rajdhani"/>
                <a:cs typeface="Rajdhani"/>
                <a:sym typeface="Rajdhani"/>
              </a:rPr>
              <a:t> </a:t>
            </a:r>
            <a:r>
              <a:rPr lang="en-US" sz="2500" b="1" dirty="0" err="1">
                <a:latin typeface="Rajdhani"/>
                <a:ea typeface="Rajdhani"/>
                <a:cs typeface="Rajdhani"/>
                <a:sym typeface="Rajdhani"/>
              </a:rPr>
              <a:t>đồng</a:t>
            </a:r>
            <a:r>
              <a:rPr lang="en-US" sz="2500" b="1" dirty="0">
                <a:latin typeface="Rajdhani"/>
                <a:ea typeface="Rajdhani"/>
                <a:cs typeface="Rajdhani"/>
                <a:sym typeface="Rajdhani"/>
              </a:rPr>
              <a:t> </a:t>
            </a:r>
            <a:r>
              <a:rPr lang="en-US" sz="2500" b="1" dirty="0" err="1">
                <a:latin typeface="Rajdhani"/>
                <a:ea typeface="Rajdhani"/>
                <a:cs typeface="Rajdhani"/>
                <a:sym typeface="Rajdhani"/>
              </a:rPr>
              <a:t>cao</a:t>
            </a:r>
            <a:r>
              <a:rPr lang="en-US" sz="2500" b="1" dirty="0">
                <a:latin typeface="Rajdhani"/>
                <a:ea typeface="Rajdhani"/>
                <a:cs typeface="Rajdhani"/>
                <a:sym typeface="Rajdhani"/>
              </a:rPr>
              <a:t> </a:t>
            </a:r>
            <a:r>
              <a:rPr lang="en-US" sz="2500" b="1" dirty="0" err="1">
                <a:latin typeface="Rajdhani"/>
                <a:ea typeface="Rajdhani"/>
                <a:cs typeface="Rajdhani"/>
                <a:sym typeface="Rajdhani"/>
              </a:rPr>
              <a:t>nhất</a:t>
            </a:r>
            <a:r>
              <a:rPr lang="en-US" sz="2500" b="1" dirty="0">
                <a:latin typeface="Rajdhani"/>
                <a:ea typeface="Rajdhani"/>
                <a:cs typeface="Rajdhani"/>
                <a:sym typeface="Rajdhani"/>
              </a:rPr>
              <a:t> </a:t>
            </a:r>
            <a:r>
              <a:rPr lang="en-US" sz="2500" b="1" dirty="0" err="1">
                <a:latin typeface="Rajdhani"/>
                <a:ea typeface="Rajdhani"/>
                <a:cs typeface="Rajdhani"/>
                <a:sym typeface="Rajdhani"/>
              </a:rPr>
              <a:t>trong</a:t>
            </a:r>
            <a:r>
              <a:rPr lang="en-US" sz="2500" b="1" dirty="0">
                <a:latin typeface="Rajdhani"/>
                <a:ea typeface="Rajdhani"/>
                <a:cs typeface="Rajdhani"/>
                <a:sym typeface="Rajdhani"/>
              </a:rPr>
              <a:t> CSDL</a:t>
            </a:r>
          </a:p>
        </p:txBody>
      </p:sp>
      <p:grpSp>
        <p:nvGrpSpPr>
          <p:cNvPr id="34" name="Google Shape;12779;p61"/>
          <p:cNvGrpSpPr/>
          <p:nvPr/>
        </p:nvGrpSpPr>
        <p:grpSpPr>
          <a:xfrm flipH="1">
            <a:off x="5302847" y="4601312"/>
            <a:ext cx="920778" cy="599733"/>
            <a:chOff x="1768821" y="3361108"/>
            <a:chExt cx="278739" cy="339073"/>
          </a:xfrm>
        </p:grpSpPr>
        <p:sp>
          <p:nvSpPr>
            <p:cNvPr id="35" name="Google Shape;12780;p61"/>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36" name="Google Shape;12781;p61"/>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37" name="Google Shape;12782;p61"/>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endParaRPr>
                <a:noFill/>
              </a:endParaRPr>
            </a:p>
          </p:txBody>
        </p:sp>
        <p:sp>
          <p:nvSpPr>
            <p:cNvPr id="38" name="Google Shape;12783;p61"/>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39" name="Google Shape;12784;p61"/>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0" name="Google Shape;12785;p61"/>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1" name="Google Shape;12786;p61"/>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2" name="Google Shape;12787;p61"/>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3" name="Google Shape;12788;p61"/>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4" name="Google Shape;12789;p61"/>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45" name="Google Shape;12790;p61"/>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grpSp>
      <p:grpSp>
        <p:nvGrpSpPr>
          <p:cNvPr id="46" name="Google Shape;13346;p63"/>
          <p:cNvGrpSpPr/>
          <p:nvPr/>
        </p:nvGrpSpPr>
        <p:grpSpPr>
          <a:xfrm>
            <a:off x="8914573" y="4644683"/>
            <a:ext cx="565866" cy="599733"/>
            <a:chOff x="6069423" y="2891892"/>
            <a:chExt cx="362321" cy="364231"/>
          </a:xfrm>
        </p:grpSpPr>
        <p:sp>
          <p:nvSpPr>
            <p:cNvPr id="47" name="Google Shape;13347;p63"/>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48" name="Google Shape;13348;p63"/>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49" name="Google Shape;13349;p63"/>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50" name="Google Shape;13350;p63"/>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51" name="Google Shape;13351;p63"/>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52" name="Google Shape;13352;p63"/>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sp>
        <p:nvSpPr>
          <p:cNvPr id="54" name="Slide Number Placeholder 53"/>
          <p:cNvSpPr>
            <a:spLocks noGrp="1"/>
          </p:cNvSpPr>
          <p:nvPr>
            <p:ph type="sldNum" sz="quarter" idx="12"/>
          </p:nvPr>
        </p:nvSpPr>
        <p:spPr/>
        <p:txBody>
          <a:bodyPr/>
          <a:lstStyle/>
          <a:p>
            <a:fld id="{1793176B-0342-4F3C-8DE7-107A6844DDAC}" type="slidenum">
              <a:rPr lang="en-US" smtClean="0"/>
              <a:pPr/>
              <a:t>51</a:t>
            </a:fld>
            <a:endParaRPr lang="en-US" dirty="0"/>
          </a:p>
        </p:txBody>
      </p:sp>
    </p:spTree>
    <p:extLst>
      <p:ext uri="{BB962C8B-B14F-4D97-AF65-F5344CB8AC3E}">
        <p14:creationId xmlns:p14="http://schemas.microsoft.com/office/powerpoint/2010/main" val="10575628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nodePh="1">
                                  <p:stCondLst>
                                    <p:cond delay="0"/>
                                  </p:stCondLst>
                                  <p:endCondLst>
                                    <p:cond evt="begin" delay="0">
                                      <p:tn val="14"/>
                                    </p:cond>
                                  </p:endCondLst>
                                  <p:childTnLst>
                                    <p:set>
                                      <p:cBhvr>
                                        <p:cTn id="15" dur="1" fill="hold">
                                          <p:stCondLst>
                                            <p:cond delay="0"/>
                                          </p:stCondLst>
                                        </p:cTn>
                                        <p:tgtEl>
                                          <p:spTgt spid="32"/>
                                        </p:tgtEl>
                                        <p:attrNameLst>
                                          <p:attrName>style.visibility</p:attrName>
                                        </p:attrNameLst>
                                      </p:cBhvr>
                                      <p:to>
                                        <p:strVal val="visible"/>
                                      </p:to>
                                    </p:set>
                                    <p:animEffect transition="in" filter="barn(inVertical)">
                                      <p:cBhvr>
                                        <p:cTn id="16" dur="500"/>
                                        <p:tgtEl>
                                          <p:spTgt spid="3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arn(inVertical)">
                                      <p:cBhvr>
                                        <p:cTn id="19" dur="500"/>
                                        <p:tgtEl>
                                          <p:spTgt spid="33"/>
                                        </p:tgtEl>
                                      </p:cBhvr>
                                    </p:animEffect>
                                  </p:childTnLst>
                                </p:cTn>
                              </p:par>
                              <p:par>
                                <p:cTn id="20" presetID="16" presetClass="entr" presetSubtype="21" fill="hold" grpId="0" nodeType="withEffect" nodePh="1">
                                  <p:stCondLst>
                                    <p:cond delay="0"/>
                                  </p:stCondLst>
                                  <p:endCondLst>
                                    <p:cond evt="begin" delay="0">
                                      <p:tn val="20"/>
                                    </p:cond>
                                  </p:end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barn(inVertical)">
                                      <p:cBhvr>
                                        <p:cTn id="37" dur="500"/>
                                        <p:tgtEl>
                                          <p:spTgt spid="16"/>
                                        </p:tgtEl>
                                      </p:cBhvr>
                                    </p:animEffect>
                                  </p:childTnLst>
                                </p:cTn>
                              </p:par>
                              <p:par>
                                <p:cTn id="38" presetID="16" presetClass="entr" presetSubtype="21"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arn(inVertical)">
                                      <p:cBhvr>
                                        <p:cTn id="40" dur="500"/>
                                        <p:tgtEl>
                                          <p:spTgt spid="17"/>
                                        </p:tgtEl>
                                      </p:cBhvr>
                                    </p:animEffect>
                                  </p:childTnLst>
                                </p:cTn>
                              </p:par>
                              <p:par>
                                <p:cTn id="41" presetID="16" presetClass="entr" presetSubtype="21"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par>
                                <p:cTn id="44" presetID="16" presetClass="entr" presetSubtype="21"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barn(inVertical)">
                                      <p:cBhvr>
                                        <p:cTn id="46" dur="500"/>
                                        <p:tgtEl>
                                          <p:spTgt spid="19"/>
                                        </p:tgtEl>
                                      </p:cBhvr>
                                    </p:animEffect>
                                  </p:childTnLst>
                                </p:cTn>
                              </p:par>
                              <p:par>
                                <p:cTn id="47" presetID="16" presetClass="entr" presetSubtype="2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arn(inVertical)">
                                      <p:cBhvr>
                                        <p:cTn id="49" dur="500"/>
                                        <p:tgtEl>
                                          <p:spTgt spid="20"/>
                                        </p:tgtEl>
                                      </p:cBhvr>
                                    </p:animEffect>
                                  </p:childTnLst>
                                </p:cTn>
                              </p:par>
                              <p:par>
                                <p:cTn id="50" presetID="16" presetClass="entr" presetSubtype="21"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500"/>
                                        <p:tgtEl>
                                          <p:spTgt spid="25"/>
                                        </p:tgtEl>
                                      </p:cBhvr>
                                    </p:animEffect>
                                  </p:childTnLst>
                                </p:cTn>
                              </p:par>
                              <p:par>
                                <p:cTn id="53" presetID="16" presetClass="entr" presetSubtype="21"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barn(inVertical)">
                                      <p:cBhvr>
                                        <p:cTn id="55" dur="500"/>
                                        <p:tgtEl>
                                          <p:spTgt spid="34"/>
                                        </p:tgtEl>
                                      </p:cBhvr>
                                    </p:animEffect>
                                  </p:childTnLst>
                                </p:cTn>
                              </p:par>
                              <p:par>
                                <p:cTn id="56" presetID="16" presetClass="entr" presetSubtype="21"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barn(inVertical)">
                                      <p:cBhvr>
                                        <p:cTn id="5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animBg="1"/>
      <p:bldP spid="14" grpId="0" animBg="1"/>
      <p:bldP spid="15" grpId="0" animBg="1"/>
      <p:bldP spid="16" grpId="0" animBg="1"/>
      <p:bldP spid="32" grpId="0"/>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000" y="39469"/>
            <a:ext cx="6606809" cy="646331"/>
          </a:xfrm>
          <a:prstGeom prst="rect">
            <a:avLst/>
          </a:prstGeom>
          <a:noFill/>
        </p:spPr>
        <p:txBody>
          <a:bodyPr wrap="none" rtlCol="0">
            <a:spAutoFit/>
          </a:bodyPr>
          <a:lstStyle/>
          <a:p>
            <a:r>
              <a:rPr lang="en-US" sz="3600" b="1" dirty="0">
                <a:latin typeface="+mj-lt"/>
              </a:rPr>
              <a:t>5. </a:t>
            </a:r>
            <a:r>
              <a:rPr lang="en-US" sz="3600" b="1" dirty="0" err="1">
                <a:latin typeface="+mj-lt"/>
              </a:rPr>
              <a:t>Hệ</a:t>
            </a:r>
            <a:r>
              <a:rPr lang="en-US" sz="3600" b="1" dirty="0">
                <a:latin typeface="+mj-lt"/>
              </a:rPr>
              <a:t> </a:t>
            </a:r>
            <a:r>
              <a:rPr lang="en-US" sz="3600" b="1" dirty="0" err="1">
                <a:latin typeface="+mj-lt"/>
              </a:rPr>
              <a:t>thống</a:t>
            </a:r>
            <a:r>
              <a:rPr lang="en-US" sz="3600" b="1" dirty="0">
                <a:latin typeface="+mj-lt"/>
              </a:rPr>
              <a:t> </a:t>
            </a:r>
            <a:r>
              <a:rPr lang="en-US" sz="3600" b="1" dirty="0" err="1">
                <a:latin typeface="+mj-lt"/>
              </a:rPr>
              <a:t>nhận</a:t>
            </a:r>
            <a:r>
              <a:rPr lang="en-US" sz="3600" b="1" dirty="0">
                <a:latin typeface="+mj-lt"/>
              </a:rPr>
              <a:t> </a:t>
            </a:r>
            <a:r>
              <a:rPr lang="en-US" sz="3600" b="1" dirty="0" err="1">
                <a:latin typeface="+mj-lt"/>
              </a:rPr>
              <a:t>diện</a:t>
            </a:r>
            <a:r>
              <a:rPr lang="en-US" sz="3600" b="1" dirty="0">
                <a:latin typeface="+mj-lt"/>
              </a:rPr>
              <a:t> </a:t>
            </a:r>
            <a:r>
              <a:rPr lang="en-US" sz="3600" b="1" dirty="0" err="1">
                <a:latin typeface="+mj-lt"/>
              </a:rPr>
              <a:t>khuôn</a:t>
            </a:r>
            <a:r>
              <a:rPr lang="en-US" sz="3600" b="1" dirty="0">
                <a:latin typeface="+mj-lt"/>
              </a:rPr>
              <a:t> </a:t>
            </a:r>
            <a:r>
              <a:rPr lang="en-US" sz="3600" b="1" dirty="0" err="1">
                <a:latin typeface="+mj-lt"/>
              </a:rPr>
              <a:t>mặt</a:t>
            </a:r>
            <a:endParaRPr lang="en-US" sz="3600" b="1" dirty="0">
              <a:latin typeface="+mj-lt"/>
            </a:endParaRPr>
          </a:p>
        </p:txBody>
      </p:sp>
      <p:sp>
        <p:nvSpPr>
          <p:cNvPr id="7" name="TextBox 6"/>
          <p:cNvSpPr txBox="1"/>
          <p:nvPr/>
        </p:nvSpPr>
        <p:spPr>
          <a:xfrm>
            <a:off x="509326" y="1198602"/>
            <a:ext cx="7074373" cy="553998"/>
          </a:xfrm>
          <a:prstGeom prst="rect">
            <a:avLst/>
          </a:prstGeom>
          <a:noFill/>
        </p:spPr>
        <p:txBody>
          <a:bodyPr wrap="none" rtlCol="0">
            <a:spAutoFit/>
          </a:bodyPr>
          <a:lstStyle/>
          <a:p>
            <a:pPr marL="457200" indent="-457200">
              <a:buFont typeface="Wingdings" pitchFamily="2" charset="2"/>
              <a:buChar char="v"/>
            </a:pPr>
            <a:r>
              <a:rPr lang="en-US" sz="3000" b="1" dirty="0" err="1"/>
              <a:t>Chức</a:t>
            </a:r>
            <a:r>
              <a:rPr lang="en-US" sz="3000" b="1" dirty="0"/>
              <a:t> </a:t>
            </a:r>
            <a:r>
              <a:rPr lang="en-US" sz="3000" b="1" dirty="0" err="1"/>
              <a:t>năng</a:t>
            </a:r>
            <a:r>
              <a:rPr lang="en-US" sz="3000" b="1" dirty="0"/>
              <a:t> </a:t>
            </a:r>
            <a:r>
              <a:rPr lang="en-US" sz="3000" b="1" dirty="0" err="1"/>
              <a:t>nhận</a:t>
            </a:r>
            <a:r>
              <a:rPr lang="en-US" sz="3000" b="1" dirty="0"/>
              <a:t> </a:t>
            </a:r>
            <a:r>
              <a:rPr lang="en-US" sz="3000" b="1" dirty="0" err="1"/>
              <a:t>diện</a:t>
            </a:r>
            <a:r>
              <a:rPr lang="en-US" sz="3000" b="1" dirty="0"/>
              <a:t> (</a:t>
            </a:r>
            <a:r>
              <a:rPr lang="en-US" sz="3000" b="1" dirty="0" err="1">
                <a:solidFill>
                  <a:srgbClr val="FF0000"/>
                </a:solidFill>
              </a:rPr>
              <a:t>thêm</a:t>
            </a:r>
            <a:r>
              <a:rPr lang="en-US" sz="3000" b="1" dirty="0">
                <a:solidFill>
                  <a:srgbClr val="FF0000"/>
                </a:solidFill>
              </a:rPr>
              <a:t> </a:t>
            </a:r>
            <a:r>
              <a:rPr lang="en-US" sz="3000" b="1" dirty="0" err="1">
                <a:solidFill>
                  <a:srgbClr val="FF0000"/>
                </a:solidFill>
              </a:rPr>
              <a:t>ảnh</a:t>
            </a:r>
            <a:r>
              <a:rPr lang="en-US" sz="3000" b="1" dirty="0">
                <a:solidFill>
                  <a:srgbClr val="FF0000"/>
                </a:solidFill>
              </a:rPr>
              <a:t> </a:t>
            </a:r>
            <a:r>
              <a:rPr lang="en-US" sz="3000" b="1" dirty="0" err="1">
                <a:solidFill>
                  <a:srgbClr val="FF0000"/>
                </a:solidFill>
              </a:rPr>
              <a:t>hộ</a:t>
            </a:r>
            <a:r>
              <a:rPr lang="en-US" sz="3000" b="1" dirty="0">
                <a:solidFill>
                  <a:srgbClr val="FF0000"/>
                </a:solidFill>
              </a:rPr>
              <a:t> </a:t>
            </a:r>
            <a:r>
              <a:rPr lang="en-US" sz="3000" b="1" dirty="0" err="1">
                <a:solidFill>
                  <a:srgbClr val="FF0000"/>
                </a:solidFill>
              </a:rPr>
              <a:t>anh</a:t>
            </a:r>
            <a:r>
              <a:rPr lang="en-US" sz="3000" b="1" dirty="0">
                <a:solidFill>
                  <a:srgbClr val="FF0000"/>
                </a:solidFill>
              </a:rPr>
              <a:t>)</a:t>
            </a:r>
          </a:p>
        </p:txBody>
      </p:sp>
      <p:sp>
        <p:nvSpPr>
          <p:cNvPr id="8" name="Google Shape;701;p36"/>
          <p:cNvSpPr txBox="1">
            <a:spLocks/>
          </p:cNvSpPr>
          <p:nvPr/>
        </p:nvSpPr>
        <p:spPr>
          <a:xfrm>
            <a:off x="7086600" y="6984120"/>
            <a:ext cx="4111172" cy="940680"/>
          </a:xfrm>
          <a:prstGeom prst="rect">
            <a:avLst/>
          </a:prstGeom>
        </p:spPr>
        <p:txBody>
          <a:bodyPr spcFirstLastPara="1" vert="horz" wrap="square" lIns="130582" tIns="130582" rIns="130582" bIns="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endParaRPr lang="en-US" sz="2500" noProof="1"/>
          </a:p>
        </p:txBody>
      </p:sp>
      <p:sp>
        <p:nvSpPr>
          <p:cNvPr id="9" name="Google Shape;704;p36"/>
          <p:cNvSpPr txBox="1">
            <a:spLocks/>
          </p:cNvSpPr>
          <p:nvPr/>
        </p:nvSpPr>
        <p:spPr>
          <a:xfrm>
            <a:off x="3704530" y="2549400"/>
            <a:ext cx="4296470" cy="1184400"/>
          </a:xfrm>
          <a:prstGeom prst="rect">
            <a:avLst/>
          </a:prstGeom>
        </p:spPr>
        <p:txBody>
          <a:bodyPr spcFirstLastPara="1" vert="horz" wrap="square" lIns="130582" tIns="130582" rIns="130582" bIns="0" rtlCol="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endParaRPr lang="en-US" sz="2500" noProof="1"/>
          </a:p>
        </p:txBody>
      </p:sp>
      <p:sp>
        <p:nvSpPr>
          <p:cNvPr id="32" name="Google Shape;704;p36"/>
          <p:cNvSpPr txBox="1">
            <a:spLocks/>
          </p:cNvSpPr>
          <p:nvPr/>
        </p:nvSpPr>
        <p:spPr>
          <a:xfrm>
            <a:off x="11099135" y="2194560"/>
            <a:ext cx="3071398" cy="1184400"/>
          </a:xfrm>
          <a:prstGeom prst="rect">
            <a:avLst/>
          </a:prstGeom>
        </p:spPr>
        <p:txBody>
          <a:bodyPr spcFirstLastPara="1" vert="horz" wrap="square" lIns="130582" tIns="130582" rIns="130582" bIns="0" rtlCol="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endParaRPr lang="en-US" sz="2500" noProof="1"/>
          </a:p>
        </p:txBody>
      </p:sp>
      <p:sp>
        <p:nvSpPr>
          <p:cNvPr id="54" name="Slide Number Placeholder 53"/>
          <p:cNvSpPr>
            <a:spLocks noGrp="1"/>
          </p:cNvSpPr>
          <p:nvPr>
            <p:ph type="sldNum" sz="quarter" idx="12"/>
          </p:nvPr>
        </p:nvSpPr>
        <p:spPr/>
        <p:txBody>
          <a:bodyPr/>
          <a:lstStyle/>
          <a:p>
            <a:fld id="{1793176B-0342-4F3C-8DE7-107A6844DDAC}" type="slidenum">
              <a:rPr lang="en-US" smtClean="0"/>
              <a:pPr/>
              <a:t>52</a:t>
            </a:fld>
            <a:endParaRPr lang="en-US" dirty="0"/>
          </a:p>
        </p:txBody>
      </p:sp>
    </p:spTree>
    <p:extLst>
      <p:ext uri="{BB962C8B-B14F-4D97-AF65-F5344CB8AC3E}">
        <p14:creationId xmlns:p14="http://schemas.microsoft.com/office/powerpoint/2010/main" val="3531176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nodePh="1">
                                  <p:stCondLst>
                                    <p:cond delay="0"/>
                                  </p:stCondLst>
                                  <p:endCondLst>
                                    <p:cond evt="begin" delay="0">
                                      <p:tn val="8"/>
                                    </p:cond>
                                  </p:endCondLst>
                                  <p:childTnLst>
                                    <p:set>
                                      <p:cBhvr>
                                        <p:cTn id="9" dur="1" fill="hold">
                                          <p:stCondLst>
                                            <p:cond delay="0"/>
                                          </p:stCondLst>
                                        </p:cTn>
                                        <p:tgtEl>
                                          <p:spTgt spid="32"/>
                                        </p:tgtEl>
                                        <p:attrNameLst>
                                          <p:attrName>style.visibility</p:attrName>
                                        </p:attrNameLst>
                                      </p:cBhvr>
                                      <p:to>
                                        <p:strVal val="visible"/>
                                      </p:to>
                                    </p:set>
                                    <p:animEffect transition="in" filter="barn(inVertical)">
                                      <p:cBhvr>
                                        <p:cTn id="10" dur="500"/>
                                        <p:tgtEl>
                                          <p:spTgt spid="32"/>
                                        </p:tgtEl>
                                      </p:cBhvr>
                                    </p:animEffect>
                                  </p:childTnLst>
                                </p:cTn>
                              </p:par>
                              <p:par>
                                <p:cTn id="11" presetID="16" presetClass="entr" presetSubtype="2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1000" y="39469"/>
            <a:ext cx="4538358" cy="646331"/>
          </a:xfrm>
          <a:prstGeom prst="rect">
            <a:avLst/>
          </a:prstGeom>
          <a:noFill/>
        </p:spPr>
        <p:txBody>
          <a:bodyPr wrap="none" rtlCol="0">
            <a:spAutoFit/>
          </a:bodyPr>
          <a:lstStyle/>
          <a:p>
            <a:r>
              <a:rPr lang="en-US" sz="3600" b="1" dirty="0">
                <a:latin typeface="+mj-lt"/>
              </a:rPr>
              <a:t>Thao </a:t>
            </a:r>
            <a:r>
              <a:rPr lang="en-US" sz="3600" b="1" dirty="0" err="1">
                <a:latin typeface="+mj-lt"/>
              </a:rPr>
              <a:t>tác</a:t>
            </a:r>
            <a:r>
              <a:rPr lang="en-US" sz="3600" b="1" dirty="0">
                <a:latin typeface="+mj-lt"/>
              </a:rPr>
              <a:t> </a:t>
            </a:r>
            <a:r>
              <a:rPr lang="en-US" sz="3600" b="1" dirty="0" err="1">
                <a:latin typeface="+mj-lt"/>
              </a:rPr>
              <a:t>trên</a:t>
            </a:r>
            <a:r>
              <a:rPr lang="en-US" sz="3600" b="1" dirty="0">
                <a:latin typeface="+mj-lt"/>
              </a:rPr>
              <a:t> </a:t>
            </a:r>
            <a:r>
              <a:rPr lang="en-US" sz="3600" b="1" dirty="0" err="1">
                <a:latin typeface="+mj-lt"/>
              </a:rPr>
              <a:t>hệ</a:t>
            </a:r>
            <a:r>
              <a:rPr lang="en-US" sz="3600" b="1" dirty="0">
                <a:latin typeface="+mj-lt"/>
              </a:rPr>
              <a:t> </a:t>
            </a:r>
            <a:r>
              <a:rPr lang="en-US" sz="3600" b="1" dirty="0" err="1">
                <a:latin typeface="+mj-lt"/>
              </a:rPr>
              <a:t>thống</a:t>
            </a:r>
            <a:endParaRPr lang="en-US" sz="3600" b="1" dirty="0">
              <a:latin typeface="+mj-lt"/>
            </a:endParaRPr>
          </a:p>
        </p:txBody>
      </p:sp>
      <p:sp>
        <p:nvSpPr>
          <p:cNvPr id="54" name="Slide Number Placeholder 53"/>
          <p:cNvSpPr>
            <a:spLocks noGrp="1"/>
          </p:cNvSpPr>
          <p:nvPr>
            <p:ph type="sldNum" sz="quarter" idx="12"/>
          </p:nvPr>
        </p:nvSpPr>
        <p:spPr/>
        <p:txBody>
          <a:bodyPr/>
          <a:lstStyle/>
          <a:p>
            <a:fld id="{1793176B-0342-4F3C-8DE7-107A6844DDAC}" type="slidenum">
              <a:rPr lang="en-US" smtClean="0"/>
              <a:pPr/>
              <a:t>53</a:t>
            </a:fld>
            <a:endParaRPr lang="en-US" dirty="0"/>
          </a:p>
        </p:txBody>
      </p:sp>
    </p:spTree>
    <p:extLst>
      <p:ext uri="{BB962C8B-B14F-4D97-AF65-F5344CB8AC3E}">
        <p14:creationId xmlns:p14="http://schemas.microsoft.com/office/powerpoint/2010/main" val="128335793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lIns="73137" tIns="36568" rIns="73137" bIns="36568"/>
          <a:lstStyle/>
          <a:p>
            <a:endParaRPr lang="en-US"/>
          </a:p>
        </p:txBody>
      </p:sp>
      <p:sp>
        <p:nvSpPr>
          <p:cNvPr id="3" name="Freeform 3"/>
          <p:cNvSpPr/>
          <p:nvPr/>
        </p:nvSpPr>
        <p:spPr>
          <a:xfrm>
            <a:off x="-860170" y="4986068"/>
            <a:ext cx="4404720" cy="2578761"/>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txBody>
          <a:bodyPr lIns="73137" tIns="36568" rIns="73137" bIns="36568"/>
          <a:lstStyle/>
          <a:p>
            <a:endParaRPr lang="en-US"/>
          </a:p>
        </p:txBody>
      </p:sp>
      <p:sp>
        <p:nvSpPr>
          <p:cNvPr id="6" name="Freeform 6"/>
          <p:cNvSpPr/>
          <p:nvPr/>
        </p:nvSpPr>
        <p:spPr>
          <a:xfrm>
            <a:off x="4389120" y="5424219"/>
            <a:ext cx="5852160" cy="851220"/>
          </a:xfrm>
          <a:custGeom>
            <a:avLst/>
            <a:gdLst/>
            <a:ahLst/>
            <a:cxnLst/>
            <a:rect l="l" t="t" r="r" b="b"/>
            <a:pathLst>
              <a:path w="7315200" h="1064029">
                <a:moveTo>
                  <a:pt x="0" y="0"/>
                </a:moveTo>
                <a:lnTo>
                  <a:pt x="7315200" y="0"/>
                </a:lnTo>
                <a:lnTo>
                  <a:pt x="7315200" y="1064029"/>
                </a:lnTo>
                <a:lnTo>
                  <a:pt x="0" y="10640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lIns="73137" tIns="36568" rIns="73137" bIns="36568"/>
          <a:lstStyle/>
          <a:p>
            <a:endParaRPr lang="en-US"/>
          </a:p>
        </p:txBody>
      </p:sp>
      <p:sp>
        <p:nvSpPr>
          <p:cNvPr id="7" name="Freeform 7"/>
          <p:cNvSpPr/>
          <p:nvPr/>
        </p:nvSpPr>
        <p:spPr>
          <a:xfrm>
            <a:off x="4606244" y="1779305"/>
            <a:ext cx="6548620" cy="964431"/>
          </a:xfrm>
          <a:custGeom>
            <a:avLst/>
            <a:gdLst/>
            <a:ahLst/>
            <a:cxnLst/>
            <a:rect l="l" t="t" r="r" b="b"/>
            <a:pathLst>
              <a:path w="8185775" h="1205541">
                <a:moveTo>
                  <a:pt x="0" y="0"/>
                </a:moveTo>
                <a:lnTo>
                  <a:pt x="8185774" y="0"/>
                </a:lnTo>
                <a:lnTo>
                  <a:pt x="8185774" y="1205542"/>
                </a:lnTo>
                <a:lnTo>
                  <a:pt x="0" y="12055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lIns="73137" tIns="36568" rIns="73137" bIns="36568"/>
          <a:lstStyle/>
          <a:p>
            <a:endParaRPr lang="en-US"/>
          </a:p>
        </p:txBody>
      </p:sp>
      <p:grpSp>
        <p:nvGrpSpPr>
          <p:cNvPr id="8" name="Group 8"/>
          <p:cNvGrpSpPr/>
          <p:nvPr/>
        </p:nvGrpSpPr>
        <p:grpSpPr>
          <a:xfrm>
            <a:off x="2510670" y="3291251"/>
            <a:ext cx="9609060" cy="2438755"/>
            <a:chOff x="0" y="-247650"/>
            <a:chExt cx="16015099" cy="4064597"/>
          </a:xfrm>
        </p:grpSpPr>
        <p:sp>
          <p:nvSpPr>
            <p:cNvPr id="9" name="TextBox 9"/>
            <p:cNvSpPr txBox="1"/>
            <p:nvPr/>
          </p:nvSpPr>
          <p:spPr>
            <a:xfrm>
              <a:off x="949223" y="-247650"/>
              <a:ext cx="14116649" cy="3120515"/>
            </a:xfrm>
            <a:prstGeom prst="rect">
              <a:avLst/>
            </a:prstGeom>
          </p:spPr>
          <p:txBody>
            <a:bodyPr lIns="0" tIns="0" rIns="0" bIns="0" rtlCol="0" anchor="t">
              <a:spAutoFit/>
            </a:bodyPr>
            <a:lstStyle/>
            <a:p>
              <a:pPr algn="ctr">
                <a:lnSpc>
                  <a:spcPts val="14630"/>
                </a:lnSpc>
                <a:spcBef>
                  <a:spcPct val="0"/>
                </a:spcBef>
              </a:pPr>
              <a:r>
                <a:rPr lang="en-US" sz="10600" dirty="0">
                  <a:solidFill>
                    <a:srgbClr val="FFFFFF"/>
                  </a:solidFill>
                  <a:latin typeface="Anton"/>
                </a:rPr>
                <a:t>THANK YOU</a:t>
              </a:r>
            </a:p>
          </p:txBody>
        </p:sp>
        <p:sp>
          <p:nvSpPr>
            <p:cNvPr id="10" name="TextBox 10"/>
            <p:cNvSpPr txBox="1"/>
            <p:nvPr/>
          </p:nvSpPr>
          <p:spPr>
            <a:xfrm>
              <a:off x="0" y="2983384"/>
              <a:ext cx="16015099" cy="833563"/>
            </a:xfrm>
            <a:prstGeom prst="rect">
              <a:avLst/>
            </a:prstGeom>
          </p:spPr>
          <p:txBody>
            <a:bodyPr lIns="0" tIns="0" rIns="0" bIns="0" rtlCol="0" anchor="t">
              <a:spAutoFit/>
            </a:bodyPr>
            <a:lstStyle/>
            <a:p>
              <a:pPr algn="ctr">
                <a:lnSpc>
                  <a:spcPts val="3919"/>
                </a:lnSpc>
              </a:pPr>
              <a:endParaRPr lang="en-US" sz="2800" dirty="0">
                <a:solidFill>
                  <a:srgbClr val="FFFFFF"/>
                </a:solidFill>
                <a:latin typeface="Montserrat"/>
              </a:endParaRPr>
            </a:p>
          </p:txBody>
        </p:sp>
      </p:grpSp>
      <p:sp>
        <p:nvSpPr>
          <p:cNvPr id="15" name="TextBox 15"/>
          <p:cNvSpPr txBox="1"/>
          <p:nvPr/>
        </p:nvSpPr>
        <p:spPr>
          <a:xfrm>
            <a:off x="12115539" y="6820884"/>
            <a:ext cx="1463082" cy="384721"/>
          </a:xfrm>
          <a:prstGeom prst="rect">
            <a:avLst/>
          </a:prstGeom>
        </p:spPr>
        <p:txBody>
          <a:bodyPr lIns="0" tIns="0" rIns="0" bIns="0" rtlCol="0" anchor="t">
            <a:spAutoFit/>
          </a:bodyPr>
          <a:lstStyle/>
          <a:p>
            <a:pPr algn="ctr">
              <a:lnSpc>
                <a:spcPts val="3008"/>
              </a:lnSpc>
            </a:pPr>
            <a:r>
              <a:rPr lang="en-US" sz="2200" dirty="0">
                <a:solidFill>
                  <a:srgbClr val="000002"/>
                </a:solidFill>
                <a:latin typeface="Montserrat Classic Bold"/>
              </a:rPr>
              <a:t>The End</a:t>
            </a:r>
          </a:p>
        </p:txBody>
      </p:sp>
      <p:sp>
        <p:nvSpPr>
          <p:cNvPr id="5" name="Slide Number Placeholder 4"/>
          <p:cNvSpPr>
            <a:spLocks noGrp="1"/>
          </p:cNvSpPr>
          <p:nvPr>
            <p:ph type="sldNum" sz="quarter" idx="12"/>
          </p:nvPr>
        </p:nvSpPr>
        <p:spPr/>
        <p:txBody>
          <a:bodyPr/>
          <a:lstStyle/>
          <a:p>
            <a:fld id="{1793176B-0342-4F3C-8DE7-107A6844DDAC}" type="slidenum">
              <a:rPr lang="en-US" smtClean="0"/>
              <a:t>54</a:t>
            </a:fld>
            <a:endParaRPr lang="en-US"/>
          </a:p>
        </p:txBody>
      </p:sp>
    </p:spTree>
    <p:extLst>
      <p:ext uri="{BB962C8B-B14F-4D97-AF65-F5344CB8AC3E}">
        <p14:creationId xmlns:p14="http://schemas.microsoft.com/office/powerpoint/2010/main" val="393098910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9;p36"/>
          <p:cNvSpPr txBox="1">
            <a:spLocks noGrp="1"/>
          </p:cNvSpPr>
          <p:nvPr>
            <p:ph type="title" idx="4294967295"/>
          </p:nvPr>
        </p:nvSpPr>
        <p:spPr>
          <a:xfrm>
            <a:off x="363182" y="228600"/>
            <a:ext cx="10914418" cy="778680"/>
          </a:xfrm>
          <a:prstGeom prst="rect">
            <a:avLst/>
          </a:prstGeom>
        </p:spPr>
        <p:txBody>
          <a:bodyPr spcFirstLastPara="1" wrap="square" lIns="130582" tIns="130582" rIns="130582" bIns="130582" anchor="t" anchorCtr="0">
            <a:noAutofit/>
          </a:bodyPr>
          <a:lstStyle/>
          <a:p>
            <a:pPr algn="l"/>
            <a:r>
              <a:rPr lang="en" sz="3600" b="1" dirty="0">
                <a:latin typeface="Cambria" pitchFamily="18" charset="0"/>
                <a:ea typeface="Cambria" pitchFamily="18" charset="0"/>
              </a:rPr>
              <a:t>1.3. Các thành phần trong hệ thống</a:t>
            </a:r>
            <a:endParaRPr sz="3600" b="1" dirty="0">
              <a:latin typeface="Cambria" pitchFamily="18" charset="0"/>
              <a:ea typeface="Cambria" pitchFamily="18" charset="0"/>
            </a:endParaRPr>
          </a:p>
        </p:txBody>
      </p:sp>
      <p:sp>
        <p:nvSpPr>
          <p:cNvPr id="2" name="TextBox 1"/>
          <p:cNvSpPr txBox="1"/>
          <p:nvPr/>
        </p:nvSpPr>
        <p:spPr>
          <a:xfrm>
            <a:off x="4114800" y="2514600"/>
            <a:ext cx="3174972" cy="477054"/>
          </a:xfrm>
          <a:prstGeom prst="rect">
            <a:avLst/>
          </a:prstGeom>
          <a:noFill/>
        </p:spPr>
        <p:txBody>
          <a:bodyPr wrap="none" rtlCol="0">
            <a:spAutoFit/>
          </a:bodyPr>
          <a:lstStyle/>
          <a:p>
            <a:r>
              <a:rPr lang="en-US" dirty="0"/>
              <a:t>//</a:t>
            </a:r>
            <a:r>
              <a:rPr lang="en-US" dirty="0" err="1"/>
              <a:t>Chèn</a:t>
            </a:r>
            <a:r>
              <a:rPr lang="en-US" dirty="0"/>
              <a:t> </a:t>
            </a:r>
            <a:r>
              <a:rPr lang="en-US" dirty="0" err="1"/>
              <a:t>ảnh</a:t>
            </a:r>
            <a:r>
              <a:rPr lang="en-US" dirty="0"/>
              <a:t> </a:t>
            </a:r>
            <a:r>
              <a:rPr lang="en-US" dirty="0" err="1"/>
              <a:t>mới</a:t>
            </a:r>
            <a:r>
              <a:rPr lang="en-US" dirty="0"/>
              <a:t> </a:t>
            </a:r>
            <a:r>
              <a:rPr lang="en-US" dirty="0" err="1"/>
              <a:t>vô</a:t>
            </a:r>
            <a:r>
              <a:rPr lang="en-US" dirty="0"/>
              <a:t> </a:t>
            </a:r>
            <a:r>
              <a:rPr lang="en-US" dirty="0" err="1"/>
              <a:t>đây</a:t>
            </a:r>
            <a:endParaRPr lang="en-US" dirty="0"/>
          </a:p>
        </p:txBody>
      </p:sp>
      <p:sp>
        <p:nvSpPr>
          <p:cNvPr id="3" name="Slide Number Placeholder 2"/>
          <p:cNvSpPr>
            <a:spLocks noGrp="1"/>
          </p:cNvSpPr>
          <p:nvPr>
            <p:ph type="sldNum" sz="quarter" idx="12"/>
          </p:nvPr>
        </p:nvSpPr>
        <p:spPr>
          <a:xfrm>
            <a:off x="10485120" y="7627631"/>
            <a:ext cx="3413760" cy="438147"/>
          </a:xfrm>
        </p:spPr>
        <p:txBody>
          <a:bodyPr/>
          <a:lstStyle/>
          <a:p>
            <a:r>
              <a:rPr lang="en-US" dirty="0"/>
              <a:t>6</a:t>
            </a:r>
          </a:p>
        </p:txBody>
      </p:sp>
    </p:spTree>
    <p:extLst>
      <p:ext uri="{BB962C8B-B14F-4D97-AF65-F5344CB8AC3E}">
        <p14:creationId xmlns:p14="http://schemas.microsoft.com/office/powerpoint/2010/main" val="31786959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53;p34"/>
          <p:cNvSpPr/>
          <p:nvPr/>
        </p:nvSpPr>
        <p:spPr>
          <a:xfrm>
            <a:off x="6030587" y="3590636"/>
            <a:ext cx="1579598" cy="1273707"/>
          </a:xfrm>
          <a:prstGeom prst="rect">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sz="3000">
              <a:latin typeface="+mj-lt"/>
            </a:endParaRPr>
          </a:p>
        </p:txBody>
      </p:sp>
      <p:sp>
        <p:nvSpPr>
          <p:cNvPr id="5" name="Google Shape;654;p34"/>
          <p:cNvSpPr txBox="1">
            <a:spLocks/>
          </p:cNvSpPr>
          <p:nvPr/>
        </p:nvSpPr>
        <p:spPr>
          <a:xfrm flipH="1">
            <a:off x="304800" y="1592880"/>
            <a:ext cx="4156918" cy="540720"/>
          </a:xfrm>
          <a:prstGeom prst="rect">
            <a:avLst/>
          </a:prstGeom>
        </p:spPr>
        <p:txBody>
          <a:bodyPr spcFirstLastPara="1" vert="horz" wrap="square" lIns="130582" tIns="130582" rIns="130582" bIns="130582"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spcAft>
                <a:spcPts val="2286"/>
              </a:spcAft>
              <a:buNone/>
            </a:pPr>
            <a:r>
              <a:rPr lang="en-US" sz="3000" noProof="1">
                <a:latin typeface="+mj-lt"/>
              </a:rPr>
              <a:t>Cần đạt độ chính xác cao trong nhiều điều kiện khó khăn</a:t>
            </a:r>
          </a:p>
        </p:txBody>
      </p:sp>
      <p:sp>
        <p:nvSpPr>
          <p:cNvPr id="6" name="Google Shape;655;p34"/>
          <p:cNvSpPr txBox="1">
            <a:spLocks/>
          </p:cNvSpPr>
          <p:nvPr/>
        </p:nvSpPr>
        <p:spPr>
          <a:xfrm flipH="1">
            <a:off x="8915400" y="2111040"/>
            <a:ext cx="5501038" cy="540720"/>
          </a:xfrm>
          <a:prstGeom prst="rect">
            <a:avLst/>
          </a:prstGeom>
        </p:spPr>
        <p:txBody>
          <a:bodyPr spcFirstLastPara="1" vert="horz" wrap="square" lIns="130582" tIns="130582" rIns="130582" bIns="130582"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2286"/>
              </a:spcAft>
              <a:buNone/>
            </a:pPr>
            <a:r>
              <a:rPr lang="en-US" sz="3000" noProof="1">
                <a:latin typeface="+mj-lt"/>
              </a:rPr>
              <a:t>Thời gian xử lý yêu cầu đủ nhanh, xử lý trong thời gian thực</a:t>
            </a:r>
          </a:p>
        </p:txBody>
      </p:sp>
      <p:sp>
        <p:nvSpPr>
          <p:cNvPr id="7" name="Google Shape;656;p34"/>
          <p:cNvSpPr txBox="1">
            <a:spLocks/>
          </p:cNvSpPr>
          <p:nvPr/>
        </p:nvSpPr>
        <p:spPr>
          <a:xfrm>
            <a:off x="914401" y="5638800"/>
            <a:ext cx="3450958" cy="841680"/>
          </a:xfrm>
          <a:prstGeom prst="rect">
            <a:avLst/>
          </a:prstGeom>
        </p:spPr>
        <p:txBody>
          <a:bodyPr spcFirstLastPara="1" vert="horz" wrap="square" lIns="130582" tIns="130582" rIns="130582" bIns="130582"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spcAft>
                <a:spcPts val="2286"/>
              </a:spcAft>
              <a:buNone/>
            </a:pPr>
            <a:r>
              <a:rPr lang="en-US" sz="3000" noProof="1">
                <a:latin typeface="+mj-lt"/>
              </a:rPr>
              <a:t>Gặp khó khăn từ nhiều khuôn mặt từ nhiều nền văn hóa</a:t>
            </a:r>
          </a:p>
        </p:txBody>
      </p:sp>
      <p:sp>
        <p:nvSpPr>
          <p:cNvPr id="8" name="Google Shape;657;p34"/>
          <p:cNvSpPr txBox="1">
            <a:spLocks/>
          </p:cNvSpPr>
          <p:nvPr/>
        </p:nvSpPr>
        <p:spPr>
          <a:xfrm>
            <a:off x="9067800" y="5715000"/>
            <a:ext cx="3618784" cy="915165"/>
          </a:xfrm>
          <a:prstGeom prst="rect">
            <a:avLst/>
          </a:prstGeom>
        </p:spPr>
        <p:txBody>
          <a:bodyPr spcFirstLastPara="1" vert="horz" wrap="square" lIns="130582" tIns="130582" rIns="130582" bIns="130582"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2286"/>
              </a:spcAft>
              <a:buNone/>
            </a:pPr>
            <a:r>
              <a:rPr lang="en-US" sz="3000" noProof="1">
                <a:latin typeface="+mj-lt"/>
              </a:rPr>
              <a:t>Hệ thống cần đảm bảo bí mật thông tin của khách hàng</a:t>
            </a:r>
          </a:p>
        </p:txBody>
      </p:sp>
      <p:sp>
        <p:nvSpPr>
          <p:cNvPr id="9" name="Google Shape;658;p34"/>
          <p:cNvSpPr/>
          <p:nvPr/>
        </p:nvSpPr>
        <p:spPr>
          <a:xfrm>
            <a:off x="6386251" y="3862454"/>
            <a:ext cx="928950" cy="800991"/>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sz="3000">
              <a:latin typeface="+mj-lt"/>
            </a:endParaRPr>
          </a:p>
        </p:txBody>
      </p:sp>
      <p:sp>
        <p:nvSpPr>
          <p:cNvPr id="10" name="Google Shape;659;p34"/>
          <p:cNvSpPr/>
          <p:nvPr/>
        </p:nvSpPr>
        <p:spPr>
          <a:xfrm>
            <a:off x="6477214" y="3912912"/>
            <a:ext cx="686340" cy="629136"/>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130582" tIns="130582" rIns="130582" bIns="130582" anchor="ctr" anchorCtr="0">
            <a:noAutofit/>
          </a:bodyPr>
          <a:lstStyle/>
          <a:p>
            <a:endParaRPr sz="3000">
              <a:latin typeface="+mj-lt"/>
            </a:endParaRPr>
          </a:p>
        </p:txBody>
      </p:sp>
      <p:sp>
        <p:nvSpPr>
          <p:cNvPr id="17" name="Google Shape;666;p34"/>
          <p:cNvSpPr txBox="1">
            <a:spLocks/>
          </p:cNvSpPr>
          <p:nvPr/>
        </p:nvSpPr>
        <p:spPr>
          <a:xfrm flipH="1">
            <a:off x="1174771" y="3448080"/>
            <a:ext cx="3244829" cy="438120"/>
          </a:xfrm>
          <a:prstGeom prst="rect">
            <a:avLst/>
          </a:prstGeom>
        </p:spPr>
        <p:txBody>
          <a:bodyPr spcFirstLastPara="1" vert="horz" wrap="square" lIns="130582" tIns="130582" rIns="130582" bIns="130582"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spcAft>
                <a:spcPts val="2286"/>
              </a:spcAft>
              <a:buNone/>
            </a:pPr>
            <a:r>
              <a:rPr lang="en-US" sz="3000" b="1" dirty="0">
                <a:latin typeface="+mj-lt"/>
                <a:ea typeface="Rajdhani"/>
                <a:cs typeface="Rajdhani"/>
                <a:sym typeface="Rajdhani"/>
              </a:rPr>
              <a:t>ĐỘ CHÍNH XÁC VÀ ĐỘ TIN CẬY</a:t>
            </a:r>
          </a:p>
        </p:txBody>
      </p:sp>
      <p:sp>
        <p:nvSpPr>
          <p:cNvPr id="18" name="Google Shape;667;p34"/>
          <p:cNvSpPr txBox="1">
            <a:spLocks/>
          </p:cNvSpPr>
          <p:nvPr/>
        </p:nvSpPr>
        <p:spPr>
          <a:xfrm flipH="1">
            <a:off x="8976963" y="3295680"/>
            <a:ext cx="3900837" cy="438120"/>
          </a:xfrm>
          <a:prstGeom prst="rect">
            <a:avLst/>
          </a:prstGeom>
        </p:spPr>
        <p:txBody>
          <a:bodyPr spcFirstLastPara="1" vert="horz" wrap="square" lIns="130582" tIns="130582" rIns="130582" bIns="130582"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2286"/>
              </a:spcAft>
              <a:buNone/>
            </a:pPr>
            <a:r>
              <a:rPr lang="en-US" sz="3000" b="1" dirty="0">
                <a:latin typeface="+mj-lt"/>
                <a:ea typeface="Rajdhani"/>
                <a:cs typeface="Rajdhani"/>
                <a:sym typeface="Rajdhani"/>
              </a:rPr>
              <a:t>THỜI GIAN XỬ LÝ</a:t>
            </a:r>
          </a:p>
        </p:txBody>
      </p:sp>
      <p:sp>
        <p:nvSpPr>
          <p:cNvPr id="19" name="Google Shape;668;p34"/>
          <p:cNvSpPr txBox="1">
            <a:spLocks/>
          </p:cNvSpPr>
          <p:nvPr/>
        </p:nvSpPr>
        <p:spPr>
          <a:xfrm>
            <a:off x="457200" y="5257800"/>
            <a:ext cx="3908158" cy="438120"/>
          </a:xfrm>
          <a:prstGeom prst="rect">
            <a:avLst/>
          </a:prstGeom>
        </p:spPr>
        <p:txBody>
          <a:bodyPr spcFirstLastPara="1" vert="horz" wrap="square" lIns="130582" tIns="130582" rIns="130582" bIns="130582"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0"/>
              </a:spcBef>
              <a:spcAft>
                <a:spcPts val="2286"/>
              </a:spcAft>
              <a:buNone/>
            </a:pPr>
            <a:r>
              <a:rPr lang="en-US" sz="3000" b="1" dirty="0">
                <a:latin typeface="+mj-lt"/>
                <a:ea typeface="Rajdhani"/>
                <a:cs typeface="Rajdhani"/>
                <a:sym typeface="Rajdhani"/>
              </a:rPr>
              <a:t>ĐỐI TƯỢNG ĐA DẠNG</a:t>
            </a:r>
          </a:p>
        </p:txBody>
      </p:sp>
      <p:sp>
        <p:nvSpPr>
          <p:cNvPr id="20" name="Google Shape;669;p34"/>
          <p:cNvSpPr txBox="1">
            <a:spLocks/>
          </p:cNvSpPr>
          <p:nvPr/>
        </p:nvSpPr>
        <p:spPr>
          <a:xfrm>
            <a:off x="9085106" y="5261211"/>
            <a:ext cx="5011894" cy="438120"/>
          </a:xfrm>
          <a:prstGeom prst="rect">
            <a:avLst/>
          </a:prstGeom>
        </p:spPr>
        <p:txBody>
          <a:bodyPr spcFirstLastPara="1" vert="horz" wrap="square" lIns="130582" tIns="130582" rIns="130582" bIns="130582"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2286"/>
              </a:spcAft>
              <a:buNone/>
            </a:pPr>
            <a:r>
              <a:rPr lang="en-US" sz="3000" b="1" dirty="0">
                <a:latin typeface="+mj-lt"/>
                <a:ea typeface="Rajdhani"/>
                <a:cs typeface="Rajdhani"/>
                <a:sym typeface="Rajdhani"/>
              </a:rPr>
              <a:t>BẢO MẬT QUYỀN RIÊNG TƯ</a:t>
            </a:r>
          </a:p>
        </p:txBody>
      </p:sp>
      <p:sp>
        <p:nvSpPr>
          <p:cNvPr id="21" name="Google Shape;670;p34"/>
          <p:cNvSpPr/>
          <p:nvPr/>
        </p:nvSpPr>
        <p:spPr>
          <a:xfrm>
            <a:off x="4519882" y="5405936"/>
            <a:ext cx="828756" cy="629109"/>
          </a:xfrm>
          <a:prstGeom prst="rect">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sz="3000">
              <a:latin typeface="+mj-lt"/>
            </a:endParaRPr>
          </a:p>
        </p:txBody>
      </p:sp>
      <p:sp>
        <p:nvSpPr>
          <p:cNvPr id="22" name="Google Shape;671;p34"/>
          <p:cNvSpPr/>
          <p:nvPr/>
        </p:nvSpPr>
        <p:spPr>
          <a:xfrm>
            <a:off x="8059696" y="5405936"/>
            <a:ext cx="828756" cy="629109"/>
          </a:xfrm>
          <a:prstGeom prst="rect">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sz="3000">
              <a:latin typeface="+mj-lt"/>
            </a:endParaRPr>
          </a:p>
        </p:txBody>
      </p:sp>
      <p:sp>
        <p:nvSpPr>
          <p:cNvPr id="23" name="Google Shape;672;p34"/>
          <p:cNvSpPr/>
          <p:nvPr/>
        </p:nvSpPr>
        <p:spPr>
          <a:xfrm>
            <a:off x="4562014" y="2695127"/>
            <a:ext cx="828756" cy="629109"/>
          </a:xfrm>
          <a:prstGeom prst="rect">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sz="3000">
              <a:latin typeface="+mj-lt"/>
            </a:endParaRPr>
          </a:p>
        </p:txBody>
      </p:sp>
      <p:sp>
        <p:nvSpPr>
          <p:cNvPr id="24" name="Google Shape;673;p34"/>
          <p:cNvSpPr/>
          <p:nvPr/>
        </p:nvSpPr>
        <p:spPr>
          <a:xfrm>
            <a:off x="8059696" y="2662736"/>
            <a:ext cx="828756" cy="629109"/>
          </a:xfrm>
          <a:prstGeom prst="rect">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sz="3000">
              <a:latin typeface="+mj-lt"/>
            </a:endParaRPr>
          </a:p>
        </p:txBody>
      </p:sp>
      <p:cxnSp>
        <p:nvCxnSpPr>
          <p:cNvPr id="25" name="Google Shape;674;p34"/>
          <p:cNvCxnSpPr/>
          <p:nvPr/>
        </p:nvCxnSpPr>
        <p:spPr>
          <a:xfrm>
            <a:off x="5433415" y="3009681"/>
            <a:ext cx="639814" cy="1217808"/>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26" name="Google Shape;675;p34"/>
          <p:cNvCxnSpPr>
            <a:endCxn id="21" idx="3"/>
          </p:cNvCxnSpPr>
          <p:nvPr/>
        </p:nvCxnSpPr>
        <p:spPr>
          <a:xfrm rot="5400000">
            <a:off x="4804484" y="4771653"/>
            <a:ext cx="1493001" cy="404682"/>
          </a:xfrm>
          <a:prstGeom prst="bentConnector2">
            <a:avLst/>
          </a:prstGeom>
          <a:noFill/>
          <a:ln w="19050" cap="flat" cmpd="sng">
            <a:solidFill>
              <a:schemeClr val="lt2"/>
            </a:solidFill>
            <a:prstDash val="solid"/>
            <a:round/>
            <a:headEnd type="none" w="med" len="med"/>
            <a:tailEnd type="none" w="med" len="med"/>
          </a:ln>
        </p:spPr>
      </p:cxnSp>
      <p:cxnSp>
        <p:nvCxnSpPr>
          <p:cNvPr id="27" name="Google Shape;676;p34"/>
          <p:cNvCxnSpPr>
            <a:stCxn id="24" idx="1"/>
            <a:endCxn id="4" idx="3"/>
          </p:cNvCxnSpPr>
          <p:nvPr/>
        </p:nvCxnSpPr>
        <p:spPr>
          <a:xfrm rot="10800000" flipV="1">
            <a:off x="7610186" y="2977295"/>
            <a:ext cx="449508" cy="1250199"/>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28" name="Google Shape;677;p34"/>
          <p:cNvCxnSpPr>
            <a:stCxn id="4" idx="3"/>
            <a:endCxn id="22" idx="1"/>
          </p:cNvCxnSpPr>
          <p:nvPr/>
        </p:nvCxnSpPr>
        <p:spPr>
          <a:xfrm>
            <a:off x="7610186" y="4227494"/>
            <a:ext cx="449508" cy="1493001"/>
          </a:xfrm>
          <a:prstGeom prst="bentConnector3">
            <a:avLst>
              <a:gd name="adj1" fmla="val 50000"/>
            </a:avLst>
          </a:prstGeom>
          <a:noFill/>
          <a:ln w="19050" cap="flat" cmpd="sng">
            <a:solidFill>
              <a:schemeClr val="lt2"/>
            </a:solidFill>
            <a:prstDash val="solid"/>
            <a:round/>
            <a:headEnd type="none" w="med" len="med"/>
            <a:tailEnd type="none" w="med" len="med"/>
          </a:ln>
        </p:spPr>
      </p:cxnSp>
      <p:sp>
        <p:nvSpPr>
          <p:cNvPr id="34" name="Google Shape;699;p36"/>
          <p:cNvSpPr txBox="1">
            <a:spLocks noGrp="1"/>
          </p:cNvSpPr>
          <p:nvPr>
            <p:ph type="title" idx="4294967295"/>
          </p:nvPr>
        </p:nvSpPr>
        <p:spPr>
          <a:xfrm>
            <a:off x="628891" y="135720"/>
            <a:ext cx="10914418" cy="778680"/>
          </a:xfrm>
          <a:prstGeom prst="rect">
            <a:avLst/>
          </a:prstGeom>
        </p:spPr>
        <p:txBody>
          <a:bodyPr spcFirstLastPara="1" wrap="square" lIns="130582" tIns="130582" rIns="130582" bIns="130582" anchor="t" anchorCtr="0">
            <a:noAutofit/>
          </a:bodyPr>
          <a:lstStyle/>
          <a:p>
            <a:pPr algn="l"/>
            <a:r>
              <a:rPr lang="en" sz="3600" b="1" dirty="0">
                <a:ea typeface="Cambria" pitchFamily="18" charset="0"/>
              </a:rPr>
              <a:t>1.4. Thách thức đối với hệ thống FR </a:t>
            </a:r>
            <a:endParaRPr sz="3600" b="1" dirty="0">
              <a:ea typeface="Cambria" pitchFamily="18" charset="0"/>
            </a:endParaRPr>
          </a:p>
        </p:txBody>
      </p:sp>
      <p:grpSp>
        <p:nvGrpSpPr>
          <p:cNvPr id="35" name="Google Shape;11184;p59"/>
          <p:cNvGrpSpPr/>
          <p:nvPr/>
        </p:nvGrpSpPr>
        <p:grpSpPr>
          <a:xfrm>
            <a:off x="4743094" y="5515632"/>
            <a:ext cx="336980" cy="370206"/>
            <a:chOff x="6707084" y="3387403"/>
            <a:chExt cx="261145" cy="308504"/>
          </a:xfrm>
        </p:grpSpPr>
        <p:sp>
          <p:nvSpPr>
            <p:cNvPr id="36" name="Google Shape;11185;p59"/>
            <p:cNvSpPr/>
            <p:nvPr/>
          </p:nvSpPr>
          <p:spPr>
            <a:xfrm>
              <a:off x="6726053" y="3542403"/>
              <a:ext cx="68238" cy="153504"/>
            </a:xfrm>
            <a:custGeom>
              <a:avLst/>
              <a:gdLst/>
              <a:ahLst/>
              <a:cxnLst/>
              <a:rect l="l" t="t" r="r" b="b"/>
              <a:pathLst>
                <a:path w="2144" h="4823" extrusionOk="0">
                  <a:moveTo>
                    <a:pt x="1203" y="286"/>
                  </a:moveTo>
                  <a:cubicBezTo>
                    <a:pt x="1381" y="286"/>
                    <a:pt x="1524" y="417"/>
                    <a:pt x="1524" y="596"/>
                  </a:cubicBezTo>
                  <a:lnTo>
                    <a:pt x="1524" y="893"/>
                  </a:lnTo>
                  <a:cubicBezTo>
                    <a:pt x="1524" y="1143"/>
                    <a:pt x="1310" y="1358"/>
                    <a:pt x="1060" y="1358"/>
                  </a:cubicBezTo>
                  <a:cubicBezTo>
                    <a:pt x="810" y="1358"/>
                    <a:pt x="596" y="1143"/>
                    <a:pt x="596" y="893"/>
                  </a:cubicBezTo>
                  <a:lnTo>
                    <a:pt x="596" y="596"/>
                  </a:lnTo>
                  <a:cubicBezTo>
                    <a:pt x="596" y="417"/>
                    <a:pt x="726" y="286"/>
                    <a:pt x="905" y="286"/>
                  </a:cubicBezTo>
                  <a:close/>
                  <a:moveTo>
                    <a:pt x="1227" y="1643"/>
                  </a:moveTo>
                  <a:lnTo>
                    <a:pt x="1227" y="1715"/>
                  </a:lnTo>
                  <a:cubicBezTo>
                    <a:pt x="1227" y="1774"/>
                    <a:pt x="1238" y="1822"/>
                    <a:pt x="1262" y="1858"/>
                  </a:cubicBezTo>
                  <a:lnTo>
                    <a:pt x="1060" y="2036"/>
                  </a:lnTo>
                  <a:lnTo>
                    <a:pt x="846" y="1846"/>
                  </a:lnTo>
                  <a:cubicBezTo>
                    <a:pt x="881" y="1798"/>
                    <a:pt x="893" y="1762"/>
                    <a:pt x="893" y="1703"/>
                  </a:cubicBezTo>
                  <a:lnTo>
                    <a:pt x="893" y="1643"/>
                  </a:lnTo>
                  <a:close/>
                  <a:moveTo>
                    <a:pt x="1060" y="2036"/>
                  </a:moveTo>
                  <a:cubicBezTo>
                    <a:pt x="1060" y="2048"/>
                    <a:pt x="1057" y="2054"/>
                    <a:pt x="1055" y="2054"/>
                  </a:cubicBezTo>
                  <a:cubicBezTo>
                    <a:pt x="1054" y="2054"/>
                    <a:pt x="1054" y="2048"/>
                    <a:pt x="1060" y="2036"/>
                  </a:cubicBezTo>
                  <a:close/>
                  <a:moveTo>
                    <a:pt x="905" y="0"/>
                  </a:moveTo>
                  <a:cubicBezTo>
                    <a:pt x="584"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36" y="3870"/>
                    <a:pt x="107" y="3965"/>
                  </a:cubicBezTo>
                  <a:lnTo>
                    <a:pt x="250" y="4179"/>
                  </a:lnTo>
                  <a:cubicBezTo>
                    <a:pt x="286" y="4227"/>
                    <a:pt x="310" y="4298"/>
                    <a:pt x="310" y="4358"/>
                  </a:cubicBezTo>
                  <a:lnTo>
                    <a:pt x="310" y="4679"/>
                  </a:lnTo>
                  <a:cubicBezTo>
                    <a:pt x="310" y="4751"/>
                    <a:pt x="369" y="4822"/>
                    <a:pt x="465" y="4822"/>
                  </a:cubicBezTo>
                  <a:cubicBezTo>
                    <a:pt x="536" y="4822"/>
                    <a:pt x="607" y="4763"/>
                    <a:pt x="607" y="4679"/>
                  </a:cubicBezTo>
                  <a:lnTo>
                    <a:pt x="607" y="4358"/>
                  </a:lnTo>
                  <a:cubicBezTo>
                    <a:pt x="607" y="4239"/>
                    <a:pt x="584" y="4120"/>
                    <a:pt x="512" y="4036"/>
                  </a:cubicBezTo>
                  <a:lnTo>
                    <a:pt x="357" y="3810"/>
                  </a:lnTo>
                  <a:cubicBezTo>
                    <a:pt x="334" y="3763"/>
                    <a:pt x="298" y="3691"/>
                    <a:pt x="298" y="3632"/>
                  </a:cubicBezTo>
                  <a:lnTo>
                    <a:pt x="298" y="2298"/>
                  </a:lnTo>
                  <a:cubicBezTo>
                    <a:pt x="298" y="2239"/>
                    <a:pt x="334" y="2179"/>
                    <a:pt x="381" y="2143"/>
                  </a:cubicBezTo>
                  <a:lnTo>
                    <a:pt x="643" y="2024"/>
                  </a:lnTo>
                  <a:lnTo>
                    <a:pt x="857" y="2251"/>
                  </a:lnTo>
                  <a:cubicBezTo>
                    <a:pt x="929" y="2310"/>
                    <a:pt x="1000" y="2334"/>
                    <a:pt x="1072" y="2334"/>
                  </a:cubicBezTo>
                  <a:cubicBezTo>
                    <a:pt x="1143" y="2334"/>
                    <a:pt x="1227" y="2310"/>
                    <a:pt x="1286" y="2251"/>
                  </a:cubicBezTo>
                  <a:lnTo>
                    <a:pt x="1500" y="2024"/>
                  </a:lnTo>
                  <a:lnTo>
                    <a:pt x="1762" y="2143"/>
                  </a:lnTo>
                  <a:cubicBezTo>
                    <a:pt x="1822" y="2179"/>
                    <a:pt x="1846" y="2239"/>
                    <a:pt x="1846" y="2298"/>
                  </a:cubicBezTo>
                  <a:lnTo>
                    <a:pt x="1846" y="3632"/>
                  </a:lnTo>
                  <a:cubicBezTo>
                    <a:pt x="1846" y="3691"/>
                    <a:pt x="1834" y="3751"/>
                    <a:pt x="1786" y="3810"/>
                  </a:cubicBezTo>
                  <a:lnTo>
                    <a:pt x="1643" y="4036"/>
                  </a:lnTo>
                  <a:cubicBezTo>
                    <a:pt x="1572" y="4144"/>
                    <a:pt x="1536" y="4239"/>
                    <a:pt x="1536" y="4358"/>
                  </a:cubicBezTo>
                  <a:lnTo>
                    <a:pt x="1536" y="4679"/>
                  </a:lnTo>
                  <a:cubicBezTo>
                    <a:pt x="1536" y="4751"/>
                    <a:pt x="1596" y="4822"/>
                    <a:pt x="1679" y="4822"/>
                  </a:cubicBezTo>
                  <a:cubicBezTo>
                    <a:pt x="1750" y="4822"/>
                    <a:pt x="1834" y="4763"/>
                    <a:pt x="1834" y="4679"/>
                  </a:cubicBezTo>
                  <a:lnTo>
                    <a:pt x="1834" y="4358"/>
                  </a:lnTo>
                  <a:cubicBezTo>
                    <a:pt x="1834" y="4298"/>
                    <a:pt x="1846" y="4239"/>
                    <a:pt x="1893" y="4179"/>
                  </a:cubicBezTo>
                  <a:lnTo>
                    <a:pt x="2036" y="3965"/>
                  </a:lnTo>
                  <a:cubicBezTo>
                    <a:pt x="2096" y="3858"/>
                    <a:pt x="2143" y="3751"/>
                    <a:pt x="2143" y="3632"/>
                  </a:cubicBezTo>
                  <a:lnTo>
                    <a:pt x="2143" y="2298"/>
                  </a:lnTo>
                  <a:cubicBezTo>
                    <a:pt x="2096" y="2120"/>
                    <a:pt x="2012" y="1965"/>
                    <a:pt x="1858"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37" name="Google Shape;11186;p59"/>
            <p:cNvSpPr/>
            <p:nvPr/>
          </p:nvSpPr>
          <p:spPr>
            <a:xfrm>
              <a:off x="6803362" y="3542403"/>
              <a:ext cx="68238" cy="153504"/>
            </a:xfrm>
            <a:custGeom>
              <a:avLst/>
              <a:gdLst/>
              <a:ahLst/>
              <a:cxnLst/>
              <a:rect l="l" t="t" r="r" b="b"/>
              <a:pathLst>
                <a:path w="2144" h="4823" extrusionOk="0">
                  <a:moveTo>
                    <a:pt x="1203" y="286"/>
                  </a:moveTo>
                  <a:cubicBezTo>
                    <a:pt x="1381" y="286"/>
                    <a:pt x="1512" y="417"/>
                    <a:pt x="1512" y="596"/>
                  </a:cubicBezTo>
                  <a:lnTo>
                    <a:pt x="1512" y="893"/>
                  </a:lnTo>
                  <a:cubicBezTo>
                    <a:pt x="1512" y="1143"/>
                    <a:pt x="1310" y="1358"/>
                    <a:pt x="1060" y="1358"/>
                  </a:cubicBezTo>
                  <a:cubicBezTo>
                    <a:pt x="798" y="1358"/>
                    <a:pt x="595" y="1143"/>
                    <a:pt x="595" y="893"/>
                  </a:cubicBezTo>
                  <a:lnTo>
                    <a:pt x="595" y="596"/>
                  </a:lnTo>
                  <a:cubicBezTo>
                    <a:pt x="595" y="417"/>
                    <a:pt x="726" y="286"/>
                    <a:pt x="905" y="286"/>
                  </a:cubicBezTo>
                  <a:close/>
                  <a:moveTo>
                    <a:pt x="1215" y="1643"/>
                  </a:moveTo>
                  <a:lnTo>
                    <a:pt x="1215" y="1715"/>
                  </a:lnTo>
                  <a:cubicBezTo>
                    <a:pt x="1215" y="1774"/>
                    <a:pt x="1226" y="1822"/>
                    <a:pt x="1262" y="1858"/>
                  </a:cubicBezTo>
                  <a:lnTo>
                    <a:pt x="1060" y="2036"/>
                  </a:lnTo>
                  <a:lnTo>
                    <a:pt x="845" y="1846"/>
                  </a:lnTo>
                  <a:cubicBezTo>
                    <a:pt x="881" y="1798"/>
                    <a:pt x="893" y="1762"/>
                    <a:pt x="893" y="1703"/>
                  </a:cubicBezTo>
                  <a:lnTo>
                    <a:pt x="893" y="1643"/>
                  </a:lnTo>
                  <a:close/>
                  <a:moveTo>
                    <a:pt x="1060" y="2036"/>
                  </a:moveTo>
                  <a:cubicBezTo>
                    <a:pt x="1060" y="2048"/>
                    <a:pt x="1054" y="2054"/>
                    <a:pt x="1051" y="2054"/>
                  </a:cubicBezTo>
                  <a:cubicBezTo>
                    <a:pt x="1048" y="2054"/>
                    <a:pt x="1048" y="2048"/>
                    <a:pt x="1060" y="2036"/>
                  </a:cubicBezTo>
                  <a:close/>
                  <a:moveTo>
                    <a:pt x="905" y="0"/>
                  </a:moveTo>
                  <a:cubicBezTo>
                    <a:pt x="583" y="0"/>
                    <a:pt x="310" y="274"/>
                    <a:pt x="310" y="596"/>
                  </a:cubicBezTo>
                  <a:lnTo>
                    <a:pt x="310" y="893"/>
                  </a:lnTo>
                  <a:cubicBezTo>
                    <a:pt x="310" y="1143"/>
                    <a:pt x="429" y="1358"/>
                    <a:pt x="607" y="1489"/>
                  </a:cubicBezTo>
                  <a:lnTo>
                    <a:pt x="607" y="1703"/>
                  </a:lnTo>
                  <a:lnTo>
                    <a:pt x="607" y="1715"/>
                  </a:lnTo>
                  <a:lnTo>
                    <a:pt x="250" y="1893"/>
                  </a:lnTo>
                  <a:cubicBezTo>
                    <a:pt x="107" y="1965"/>
                    <a:pt x="0" y="2120"/>
                    <a:pt x="0" y="2298"/>
                  </a:cubicBezTo>
                  <a:lnTo>
                    <a:pt x="0" y="3632"/>
                  </a:lnTo>
                  <a:cubicBezTo>
                    <a:pt x="0" y="3751"/>
                    <a:pt x="24" y="3870"/>
                    <a:pt x="107" y="3965"/>
                  </a:cubicBezTo>
                  <a:lnTo>
                    <a:pt x="250" y="4179"/>
                  </a:lnTo>
                  <a:cubicBezTo>
                    <a:pt x="286" y="4227"/>
                    <a:pt x="310" y="4298"/>
                    <a:pt x="310" y="4358"/>
                  </a:cubicBezTo>
                  <a:lnTo>
                    <a:pt x="310" y="4679"/>
                  </a:lnTo>
                  <a:cubicBezTo>
                    <a:pt x="310" y="4751"/>
                    <a:pt x="369" y="4822"/>
                    <a:pt x="464" y="4822"/>
                  </a:cubicBezTo>
                  <a:cubicBezTo>
                    <a:pt x="548" y="4822"/>
                    <a:pt x="607" y="4763"/>
                    <a:pt x="607" y="4679"/>
                  </a:cubicBezTo>
                  <a:lnTo>
                    <a:pt x="607" y="4358"/>
                  </a:lnTo>
                  <a:cubicBezTo>
                    <a:pt x="607" y="4239"/>
                    <a:pt x="583" y="4120"/>
                    <a:pt x="500" y="4036"/>
                  </a:cubicBezTo>
                  <a:lnTo>
                    <a:pt x="357" y="3810"/>
                  </a:lnTo>
                  <a:cubicBezTo>
                    <a:pt x="322" y="3763"/>
                    <a:pt x="298" y="3691"/>
                    <a:pt x="298" y="3632"/>
                  </a:cubicBezTo>
                  <a:lnTo>
                    <a:pt x="298" y="2298"/>
                  </a:lnTo>
                  <a:cubicBezTo>
                    <a:pt x="298" y="2239"/>
                    <a:pt x="322" y="2179"/>
                    <a:pt x="381" y="2143"/>
                  </a:cubicBezTo>
                  <a:lnTo>
                    <a:pt x="631" y="2024"/>
                  </a:lnTo>
                  <a:lnTo>
                    <a:pt x="857" y="2251"/>
                  </a:lnTo>
                  <a:cubicBezTo>
                    <a:pt x="917" y="2310"/>
                    <a:pt x="1000" y="2334"/>
                    <a:pt x="1072" y="2334"/>
                  </a:cubicBezTo>
                  <a:cubicBezTo>
                    <a:pt x="1143" y="2334"/>
                    <a:pt x="1215" y="2310"/>
                    <a:pt x="1274" y="2251"/>
                  </a:cubicBezTo>
                  <a:lnTo>
                    <a:pt x="1500" y="2024"/>
                  </a:lnTo>
                  <a:lnTo>
                    <a:pt x="1750" y="2143"/>
                  </a:lnTo>
                  <a:cubicBezTo>
                    <a:pt x="1810" y="2179"/>
                    <a:pt x="1846" y="2239"/>
                    <a:pt x="1846" y="2298"/>
                  </a:cubicBezTo>
                  <a:lnTo>
                    <a:pt x="1846" y="3632"/>
                  </a:lnTo>
                  <a:cubicBezTo>
                    <a:pt x="1846" y="3691"/>
                    <a:pt x="1834" y="3751"/>
                    <a:pt x="1786" y="3810"/>
                  </a:cubicBezTo>
                  <a:lnTo>
                    <a:pt x="1631" y="4036"/>
                  </a:lnTo>
                  <a:cubicBezTo>
                    <a:pt x="1572" y="4144"/>
                    <a:pt x="1524" y="4239"/>
                    <a:pt x="1524" y="4358"/>
                  </a:cubicBezTo>
                  <a:lnTo>
                    <a:pt x="1524" y="4679"/>
                  </a:lnTo>
                  <a:cubicBezTo>
                    <a:pt x="1524" y="4751"/>
                    <a:pt x="1596" y="4822"/>
                    <a:pt x="1679" y="4822"/>
                  </a:cubicBezTo>
                  <a:cubicBezTo>
                    <a:pt x="1750" y="4822"/>
                    <a:pt x="1822" y="4763"/>
                    <a:pt x="1822" y="4679"/>
                  </a:cubicBezTo>
                  <a:lnTo>
                    <a:pt x="1822" y="4358"/>
                  </a:lnTo>
                  <a:cubicBezTo>
                    <a:pt x="1822" y="4298"/>
                    <a:pt x="1846" y="4239"/>
                    <a:pt x="1893" y="4179"/>
                  </a:cubicBezTo>
                  <a:lnTo>
                    <a:pt x="2036" y="3965"/>
                  </a:lnTo>
                  <a:cubicBezTo>
                    <a:pt x="2096" y="3858"/>
                    <a:pt x="2143" y="3751"/>
                    <a:pt x="2143" y="3632"/>
                  </a:cubicBezTo>
                  <a:lnTo>
                    <a:pt x="2143" y="2298"/>
                  </a:lnTo>
                  <a:cubicBezTo>
                    <a:pt x="2096" y="2120"/>
                    <a:pt x="2012" y="1965"/>
                    <a:pt x="1857" y="1893"/>
                  </a:cubicBezTo>
                  <a:lnTo>
                    <a:pt x="1500" y="1715"/>
                  </a:lnTo>
                  <a:lnTo>
                    <a:pt x="1500" y="1703"/>
                  </a:lnTo>
                  <a:lnTo>
                    <a:pt x="1500" y="1489"/>
                  </a:lnTo>
                  <a:cubicBezTo>
                    <a:pt x="1679" y="1358"/>
                    <a:pt x="1798" y="1131"/>
                    <a:pt x="1798" y="893"/>
                  </a:cubicBezTo>
                  <a:lnTo>
                    <a:pt x="1798" y="596"/>
                  </a:lnTo>
                  <a:cubicBezTo>
                    <a:pt x="1798" y="274"/>
                    <a:pt x="1536" y="0"/>
                    <a:pt x="1203"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38" name="Google Shape;11187;p59"/>
            <p:cNvSpPr/>
            <p:nvPr/>
          </p:nvSpPr>
          <p:spPr>
            <a:xfrm>
              <a:off x="6880289" y="3542403"/>
              <a:ext cx="68620" cy="153504"/>
            </a:xfrm>
            <a:custGeom>
              <a:avLst/>
              <a:gdLst/>
              <a:ahLst/>
              <a:cxnLst/>
              <a:rect l="l" t="t" r="r" b="b"/>
              <a:pathLst>
                <a:path w="2156" h="4823" extrusionOk="0">
                  <a:moveTo>
                    <a:pt x="1214" y="286"/>
                  </a:moveTo>
                  <a:cubicBezTo>
                    <a:pt x="1393" y="286"/>
                    <a:pt x="1524" y="417"/>
                    <a:pt x="1524" y="596"/>
                  </a:cubicBezTo>
                  <a:lnTo>
                    <a:pt x="1524" y="893"/>
                  </a:lnTo>
                  <a:cubicBezTo>
                    <a:pt x="1524" y="1143"/>
                    <a:pt x="1322" y="1358"/>
                    <a:pt x="1060" y="1358"/>
                  </a:cubicBezTo>
                  <a:cubicBezTo>
                    <a:pt x="810" y="1358"/>
                    <a:pt x="607" y="1143"/>
                    <a:pt x="607" y="893"/>
                  </a:cubicBezTo>
                  <a:lnTo>
                    <a:pt x="607" y="596"/>
                  </a:lnTo>
                  <a:cubicBezTo>
                    <a:pt x="607" y="417"/>
                    <a:pt x="738" y="286"/>
                    <a:pt x="917" y="286"/>
                  </a:cubicBezTo>
                  <a:close/>
                  <a:moveTo>
                    <a:pt x="1226" y="1643"/>
                  </a:moveTo>
                  <a:lnTo>
                    <a:pt x="1226" y="1715"/>
                  </a:lnTo>
                  <a:cubicBezTo>
                    <a:pt x="1226" y="1774"/>
                    <a:pt x="1238" y="1822"/>
                    <a:pt x="1274" y="1858"/>
                  </a:cubicBezTo>
                  <a:lnTo>
                    <a:pt x="1060" y="2036"/>
                  </a:lnTo>
                  <a:lnTo>
                    <a:pt x="857" y="1846"/>
                  </a:lnTo>
                  <a:cubicBezTo>
                    <a:pt x="881" y="1798"/>
                    <a:pt x="893" y="1762"/>
                    <a:pt x="893" y="1703"/>
                  </a:cubicBezTo>
                  <a:lnTo>
                    <a:pt x="893" y="1643"/>
                  </a:lnTo>
                  <a:close/>
                  <a:moveTo>
                    <a:pt x="917" y="0"/>
                  </a:moveTo>
                  <a:cubicBezTo>
                    <a:pt x="583" y="0"/>
                    <a:pt x="322" y="274"/>
                    <a:pt x="322" y="596"/>
                  </a:cubicBezTo>
                  <a:lnTo>
                    <a:pt x="322" y="893"/>
                  </a:lnTo>
                  <a:cubicBezTo>
                    <a:pt x="322" y="1143"/>
                    <a:pt x="441" y="1358"/>
                    <a:pt x="619" y="1489"/>
                  </a:cubicBezTo>
                  <a:lnTo>
                    <a:pt x="619" y="1703"/>
                  </a:lnTo>
                  <a:lnTo>
                    <a:pt x="619" y="1715"/>
                  </a:lnTo>
                  <a:lnTo>
                    <a:pt x="262" y="1893"/>
                  </a:lnTo>
                  <a:cubicBezTo>
                    <a:pt x="107" y="1965"/>
                    <a:pt x="0" y="2120"/>
                    <a:pt x="0" y="2298"/>
                  </a:cubicBezTo>
                  <a:lnTo>
                    <a:pt x="0" y="3632"/>
                  </a:lnTo>
                  <a:cubicBezTo>
                    <a:pt x="0" y="3751"/>
                    <a:pt x="36" y="3870"/>
                    <a:pt x="107" y="3965"/>
                  </a:cubicBezTo>
                  <a:lnTo>
                    <a:pt x="262" y="4179"/>
                  </a:lnTo>
                  <a:cubicBezTo>
                    <a:pt x="286" y="4227"/>
                    <a:pt x="322" y="4298"/>
                    <a:pt x="322" y="4358"/>
                  </a:cubicBezTo>
                  <a:lnTo>
                    <a:pt x="322" y="4679"/>
                  </a:lnTo>
                  <a:cubicBezTo>
                    <a:pt x="322" y="4751"/>
                    <a:pt x="381" y="4822"/>
                    <a:pt x="464" y="4822"/>
                  </a:cubicBezTo>
                  <a:cubicBezTo>
                    <a:pt x="548" y="4822"/>
                    <a:pt x="619" y="4763"/>
                    <a:pt x="619" y="4679"/>
                  </a:cubicBezTo>
                  <a:lnTo>
                    <a:pt x="619" y="4358"/>
                  </a:lnTo>
                  <a:cubicBezTo>
                    <a:pt x="619" y="4239"/>
                    <a:pt x="583" y="4120"/>
                    <a:pt x="512" y="4036"/>
                  </a:cubicBezTo>
                  <a:lnTo>
                    <a:pt x="369" y="3810"/>
                  </a:lnTo>
                  <a:cubicBezTo>
                    <a:pt x="333" y="3763"/>
                    <a:pt x="298" y="3691"/>
                    <a:pt x="298" y="3632"/>
                  </a:cubicBezTo>
                  <a:lnTo>
                    <a:pt x="298" y="2298"/>
                  </a:lnTo>
                  <a:cubicBezTo>
                    <a:pt x="298" y="2239"/>
                    <a:pt x="333" y="2179"/>
                    <a:pt x="393" y="2143"/>
                  </a:cubicBezTo>
                  <a:lnTo>
                    <a:pt x="643" y="2024"/>
                  </a:lnTo>
                  <a:lnTo>
                    <a:pt x="869" y="2251"/>
                  </a:lnTo>
                  <a:cubicBezTo>
                    <a:pt x="929" y="2310"/>
                    <a:pt x="1000" y="2334"/>
                    <a:pt x="1072" y="2334"/>
                  </a:cubicBezTo>
                  <a:cubicBezTo>
                    <a:pt x="1155" y="2334"/>
                    <a:pt x="1226" y="2310"/>
                    <a:pt x="1286" y="2251"/>
                  </a:cubicBezTo>
                  <a:lnTo>
                    <a:pt x="1512" y="2024"/>
                  </a:lnTo>
                  <a:lnTo>
                    <a:pt x="1762" y="2143"/>
                  </a:lnTo>
                  <a:cubicBezTo>
                    <a:pt x="1822" y="2179"/>
                    <a:pt x="1857" y="2239"/>
                    <a:pt x="1857" y="2298"/>
                  </a:cubicBezTo>
                  <a:lnTo>
                    <a:pt x="1857" y="3632"/>
                  </a:lnTo>
                  <a:cubicBezTo>
                    <a:pt x="1857" y="3691"/>
                    <a:pt x="1834" y="3751"/>
                    <a:pt x="1786" y="3810"/>
                  </a:cubicBezTo>
                  <a:lnTo>
                    <a:pt x="1643" y="4036"/>
                  </a:lnTo>
                  <a:cubicBezTo>
                    <a:pt x="1584" y="4144"/>
                    <a:pt x="1536" y="4239"/>
                    <a:pt x="1536" y="4358"/>
                  </a:cubicBezTo>
                  <a:lnTo>
                    <a:pt x="1536" y="4679"/>
                  </a:lnTo>
                  <a:cubicBezTo>
                    <a:pt x="1536" y="4751"/>
                    <a:pt x="1595" y="4822"/>
                    <a:pt x="1691" y="4822"/>
                  </a:cubicBezTo>
                  <a:cubicBezTo>
                    <a:pt x="1762" y="4822"/>
                    <a:pt x="1834" y="4763"/>
                    <a:pt x="1834" y="4679"/>
                  </a:cubicBezTo>
                  <a:lnTo>
                    <a:pt x="1834" y="4358"/>
                  </a:lnTo>
                  <a:cubicBezTo>
                    <a:pt x="1834" y="4298"/>
                    <a:pt x="1846" y="4239"/>
                    <a:pt x="1893" y="4179"/>
                  </a:cubicBezTo>
                  <a:lnTo>
                    <a:pt x="2048" y="3965"/>
                  </a:lnTo>
                  <a:cubicBezTo>
                    <a:pt x="2107" y="3858"/>
                    <a:pt x="2155" y="3751"/>
                    <a:pt x="2155" y="3632"/>
                  </a:cubicBezTo>
                  <a:lnTo>
                    <a:pt x="2155" y="2298"/>
                  </a:lnTo>
                  <a:cubicBezTo>
                    <a:pt x="2107" y="2120"/>
                    <a:pt x="2012" y="1965"/>
                    <a:pt x="1869" y="1893"/>
                  </a:cubicBezTo>
                  <a:lnTo>
                    <a:pt x="1512" y="1715"/>
                  </a:lnTo>
                  <a:lnTo>
                    <a:pt x="1512" y="1703"/>
                  </a:lnTo>
                  <a:lnTo>
                    <a:pt x="1512" y="1489"/>
                  </a:lnTo>
                  <a:cubicBezTo>
                    <a:pt x="1691" y="1358"/>
                    <a:pt x="1810" y="1131"/>
                    <a:pt x="1810" y="893"/>
                  </a:cubicBezTo>
                  <a:lnTo>
                    <a:pt x="1810" y="596"/>
                  </a:lnTo>
                  <a:cubicBezTo>
                    <a:pt x="1810" y="274"/>
                    <a:pt x="1536" y="0"/>
                    <a:pt x="1214"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39" name="Google Shape;11188;p59"/>
            <p:cNvSpPr/>
            <p:nvPr/>
          </p:nvSpPr>
          <p:spPr>
            <a:xfrm>
              <a:off x="6707084" y="3387403"/>
              <a:ext cx="261145" cy="183072"/>
            </a:xfrm>
            <a:custGeom>
              <a:avLst/>
              <a:gdLst/>
              <a:ahLst/>
              <a:cxnLst/>
              <a:rect l="l" t="t" r="r" b="b"/>
              <a:pathLst>
                <a:path w="8205" h="5752" extrusionOk="0">
                  <a:moveTo>
                    <a:pt x="2727" y="536"/>
                  </a:moveTo>
                  <a:cubicBezTo>
                    <a:pt x="2501" y="715"/>
                    <a:pt x="2311" y="953"/>
                    <a:pt x="2132" y="1227"/>
                  </a:cubicBezTo>
                  <a:cubicBezTo>
                    <a:pt x="2013" y="1417"/>
                    <a:pt x="1906" y="1608"/>
                    <a:pt x="1799" y="1822"/>
                  </a:cubicBezTo>
                  <a:lnTo>
                    <a:pt x="1013" y="1822"/>
                  </a:lnTo>
                  <a:cubicBezTo>
                    <a:pt x="1465" y="1239"/>
                    <a:pt x="2037" y="798"/>
                    <a:pt x="2727" y="536"/>
                  </a:cubicBezTo>
                  <a:close/>
                  <a:moveTo>
                    <a:pt x="3930" y="286"/>
                  </a:moveTo>
                  <a:lnTo>
                    <a:pt x="3930" y="1822"/>
                  </a:lnTo>
                  <a:lnTo>
                    <a:pt x="2120" y="1822"/>
                  </a:lnTo>
                  <a:cubicBezTo>
                    <a:pt x="2537" y="941"/>
                    <a:pt x="3192" y="358"/>
                    <a:pt x="3930" y="286"/>
                  </a:cubicBezTo>
                  <a:close/>
                  <a:moveTo>
                    <a:pt x="4216" y="286"/>
                  </a:moveTo>
                  <a:cubicBezTo>
                    <a:pt x="4954" y="346"/>
                    <a:pt x="5609" y="941"/>
                    <a:pt x="6025" y="1822"/>
                  </a:cubicBezTo>
                  <a:lnTo>
                    <a:pt x="4216" y="1822"/>
                  </a:lnTo>
                  <a:lnTo>
                    <a:pt x="4216" y="286"/>
                  </a:lnTo>
                  <a:close/>
                  <a:moveTo>
                    <a:pt x="5418" y="536"/>
                  </a:moveTo>
                  <a:cubicBezTo>
                    <a:pt x="6109" y="798"/>
                    <a:pt x="6704" y="1239"/>
                    <a:pt x="7133" y="1822"/>
                  </a:cubicBezTo>
                  <a:lnTo>
                    <a:pt x="6347" y="1822"/>
                  </a:lnTo>
                  <a:cubicBezTo>
                    <a:pt x="6252" y="1608"/>
                    <a:pt x="6133" y="1406"/>
                    <a:pt x="6014" y="1227"/>
                  </a:cubicBezTo>
                  <a:cubicBezTo>
                    <a:pt x="5835" y="953"/>
                    <a:pt x="5644" y="715"/>
                    <a:pt x="5418" y="536"/>
                  </a:cubicBezTo>
                  <a:close/>
                  <a:moveTo>
                    <a:pt x="1680" y="2108"/>
                  </a:moveTo>
                  <a:cubicBezTo>
                    <a:pt x="1489" y="2668"/>
                    <a:pt x="1370" y="3299"/>
                    <a:pt x="1358" y="3953"/>
                  </a:cubicBezTo>
                  <a:lnTo>
                    <a:pt x="275" y="3953"/>
                  </a:lnTo>
                  <a:cubicBezTo>
                    <a:pt x="299" y="3275"/>
                    <a:pt x="489" y="2656"/>
                    <a:pt x="822" y="2108"/>
                  </a:cubicBezTo>
                  <a:close/>
                  <a:moveTo>
                    <a:pt x="3930" y="2108"/>
                  </a:moveTo>
                  <a:lnTo>
                    <a:pt x="3930" y="3953"/>
                  </a:lnTo>
                  <a:lnTo>
                    <a:pt x="1644" y="3953"/>
                  </a:lnTo>
                  <a:cubicBezTo>
                    <a:pt x="1656" y="3275"/>
                    <a:pt x="1787" y="2656"/>
                    <a:pt x="2001" y="2108"/>
                  </a:cubicBezTo>
                  <a:close/>
                  <a:moveTo>
                    <a:pt x="6145" y="2108"/>
                  </a:moveTo>
                  <a:cubicBezTo>
                    <a:pt x="6359" y="2644"/>
                    <a:pt x="6490" y="3263"/>
                    <a:pt x="6502" y="3953"/>
                  </a:cubicBezTo>
                  <a:lnTo>
                    <a:pt x="4216" y="3953"/>
                  </a:lnTo>
                  <a:lnTo>
                    <a:pt x="4216" y="2108"/>
                  </a:lnTo>
                  <a:close/>
                  <a:moveTo>
                    <a:pt x="7311" y="2108"/>
                  </a:moveTo>
                  <a:cubicBezTo>
                    <a:pt x="7633" y="2644"/>
                    <a:pt x="7847" y="3263"/>
                    <a:pt x="7859" y="3953"/>
                  </a:cubicBezTo>
                  <a:lnTo>
                    <a:pt x="6787" y="3953"/>
                  </a:lnTo>
                  <a:cubicBezTo>
                    <a:pt x="6776" y="3299"/>
                    <a:pt x="6656" y="2668"/>
                    <a:pt x="6442" y="2108"/>
                  </a:cubicBezTo>
                  <a:close/>
                  <a:moveTo>
                    <a:pt x="4085" y="1"/>
                  </a:moveTo>
                  <a:cubicBezTo>
                    <a:pt x="2989" y="1"/>
                    <a:pt x="1965" y="429"/>
                    <a:pt x="1192" y="1191"/>
                  </a:cubicBezTo>
                  <a:cubicBezTo>
                    <a:pt x="418" y="1953"/>
                    <a:pt x="1" y="3001"/>
                    <a:pt x="1" y="4084"/>
                  </a:cubicBezTo>
                  <a:cubicBezTo>
                    <a:pt x="1" y="4632"/>
                    <a:pt x="108" y="5156"/>
                    <a:pt x="310" y="5656"/>
                  </a:cubicBezTo>
                  <a:cubicBezTo>
                    <a:pt x="337" y="5719"/>
                    <a:pt x="392" y="5748"/>
                    <a:pt x="443" y="5748"/>
                  </a:cubicBezTo>
                  <a:cubicBezTo>
                    <a:pt x="459" y="5748"/>
                    <a:pt x="475" y="5745"/>
                    <a:pt x="489" y="5739"/>
                  </a:cubicBezTo>
                  <a:cubicBezTo>
                    <a:pt x="560" y="5704"/>
                    <a:pt x="596" y="5620"/>
                    <a:pt x="560" y="5549"/>
                  </a:cubicBezTo>
                  <a:cubicBezTo>
                    <a:pt x="382" y="5144"/>
                    <a:pt x="299" y="4692"/>
                    <a:pt x="287" y="4227"/>
                  </a:cubicBezTo>
                  <a:lnTo>
                    <a:pt x="1370" y="4227"/>
                  </a:lnTo>
                  <a:lnTo>
                    <a:pt x="1370" y="4394"/>
                  </a:lnTo>
                  <a:cubicBezTo>
                    <a:pt x="1370" y="4465"/>
                    <a:pt x="1442" y="4525"/>
                    <a:pt x="1513" y="4525"/>
                  </a:cubicBezTo>
                  <a:cubicBezTo>
                    <a:pt x="1596" y="4525"/>
                    <a:pt x="1656" y="4454"/>
                    <a:pt x="1656" y="4382"/>
                  </a:cubicBezTo>
                  <a:lnTo>
                    <a:pt x="1656" y="4227"/>
                  </a:lnTo>
                  <a:lnTo>
                    <a:pt x="3942" y="4227"/>
                  </a:lnTo>
                  <a:lnTo>
                    <a:pt x="3942" y="4394"/>
                  </a:lnTo>
                  <a:cubicBezTo>
                    <a:pt x="3942" y="4465"/>
                    <a:pt x="4001" y="4549"/>
                    <a:pt x="4097" y="4549"/>
                  </a:cubicBezTo>
                  <a:cubicBezTo>
                    <a:pt x="4168" y="4549"/>
                    <a:pt x="4240" y="4489"/>
                    <a:pt x="4240" y="4394"/>
                  </a:cubicBezTo>
                  <a:lnTo>
                    <a:pt x="4240" y="4227"/>
                  </a:lnTo>
                  <a:lnTo>
                    <a:pt x="6537" y="4227"/>
                  </a:lnTo>
                  <a:lnTo>
                    <a:pt x="6537" y="4382"/>
                  </a:lnTo>
                  <a:cubicBezTo>
                    <a:pt x="6537" y="4454"/>
                    <a:pt x="6597" y="4525"/>
                    <a:pt x="6668" y="4525"/>
                  </a:cubicBezTo>
                  <a:cubicBezTo>
                    <a:pt x="6740" y="4525"/>
                    <a:pt x="6799" y="4465"/>
                    <a:pt x="6823" y="4394"/>
                  </a:cubicBezTo>
                  <a:lnTo>
                    <a:pt x="6823" y="4227"/>
                  </a:lnTo>
                  <a:lnTo>
                    <a:pt x="7907" y="4227"/>
                  </a:lnTo>
                  <a:cubicBezTo>
                    <a:pt x="7895" y="4692"/>
                    <a:pt x="7788" y="5120"/>
                    <a:pt x="7621" y="5549"/>
                  </a:cubicBezTo>
                  <a:cubicBezTo>
                    <a:pt x="7597" y="5632"/>
                    <a:pt x="7621" y="5704"/>
                    <a:pt x="7692" y="5739"/>
                  </a:cubicBezTo>
                  <a:cubicBezTo>
                    <a:pt x="7704" y="5751"/>
                    <a:pt x="7728" y="5751"/>
                    <a:pt x="7752" y="5751"/>
                  </a:cubicBezTo>
                  <a:cubicBezTo>
                    <a:pt x="7811" y="5751"/>
                    <a:pt x="7859" y="5716"/>
                    <a:pt x="7895" y="5656"/>
                  </a:cubicBezTo>
                  <a:cubicBezTo>
                    <a:pt x="8097" y="5168"/>
                    <a:pt x="8204" y="4632"/>
                    <a:pt x="8204" y="4084"/>
                  </a:cubicBezTo>
                  <a:cubicBezTo>
                    <a:pt x="8157" y="3001"/>
                    <a:pt x="7740" y="1965"/>
                    <a:pt x="6966" y="1191"/>
                  </a:cubicBezTo>
                  <a:cubicBezTo>
                    <a:pt x="6192" y="417"/>
                    <a:pt x="5168" y="1"/>
                    <a:pt x="4085"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grpSp>
      <p:grpSp>
        <p:nvGrpSpPr>
          <p:cNvPr id="40" name="Google Shape;10931;p59"/>
          <p:cNvGrpSpPr/>
          <p:nvPr/>
        </p:nvGrpSpPr>
        <p:grpSpPr>
          <a:xfrm>
            <a:off x="4690318" y="2823543"/>
            <a:ext cx="530132" cy="398808"/>
            <a:chOff x="1278299" y="2439293"/>
            <a:chExt cx="410829" cy="332343"/>
          </a:xfrm>
        </p:grpSpPr>
        <p:sp>
          <p:nvSpPr>
            <p:cNvPr id="41" name="Google Shape;10932;p59"/>
            <p:cNvSpPr/>
            <p:nvPr/>
          </p:nvSpPr>
          <p:spPr>
            <a:xfrm>
              <a:off x="1360159" y="2510141"/>
              <a:ext cx="245963" cy="12540"/>
            </a:xfrm>
            <a:custGeom>
              <a:avLst/>
              <a:gdLst/>
              <a:ahLst/>
              <a:cxnLst/>
              <a:rect l="l" t="t" r="r" b="b"/>
              <a:pathLst>
                <a:path w="7728" h="394" extrusionOk="0">
                  <a:moveTo>
                    <a:pt x="191" y="1"/>
                  </a:moveTo>
                  <a:cubicBezTo>
                    <a:pt x="96" y="1"/>
                    <a:pt x="1" y="96"/>
                    <a:pt x="1" y="203"/>
                  </a:cubicBezTo>
                  <a:cubicBezTo>
                    <a:pt x="1" y="298"/>
                    <a:pt x="96" y="394"/>
                    <a:pt x="191" y="394"/>
                  </a:cubicBezTo>
                  <a:lnTo>
                    <a:pt x="7537" y="394"/>
                  </a:lnTo>
                  <a:cubicBezTo>
                    <a:pt x="7633" y="394"/>
                    <a:pt x="7728" y="298"/>
                    <a:pt x="7728" y="203"/>
                  </a:cubicBezTo>
                  <a:cubicBezTo>
                    <a:pt x="7728" y="96"/>
                    <a:pt x="7633" y="1"/>
                    <a:pt x="7537"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42" name="Google Shape;10933;p59"/>
            <p:cNvSpPr/>
            <p:nvPr/>
          </p:nvSpPr>
          <p:spPr>
            <a:xfrm>
              <a:off x="1360159" y="2575706"/>
              <a:ext cx="245963" cy="12158"/>
            </a:xfrm>
            <a:custGeom>
              <a:avLst/>
              <a:gdLst/>
              <a:ahLst/>
              <a:cxnLst/>
              <a:rect l="l" t="t" r="r" b="b"/>
              <a:pathLst>
                <a:path w="7728" h="382" extrusionOk="0">
                  <a:moveTo>
                    <a:pt x="191" y="0"/>
                  </a:moveTo>
                  <a:cubicBezTo>
                    <a:pt x="96" y="0"/>
                    <a:pt x="1" y="84"/>
                    <a:pt x="1" y="191"/>
                  </a:cubicBezTo>
                  <a:cubicBezTo>
                    <a:pt x="1" y="298"/>
                    <a:pt x="96" y="381"/>
                    <a:pt x="191" y="381"/>
                  </a:cubicBezTo>
                  <a:lnTo>
                    <a:pt x="7537" y="381"/>
                  </a:lnTo>
                  <a:cubicBezTo>
                    <a:pt x="7633" y="381"/>
                    <a:pt x="7728" y="298"/>
                    <a:pt x="7728" y="191"/>
                  </a:cubicBezTo>
                  <a:cubicBezTo>
                    <a:pt x="7728" y="84"/>
                    <a:pt x="7633" y="0"/>
                    <a:pt x="7537"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43" name="Google Shape;10934;p59"/>
            <p:cNvSpPr/>
            <p:nvPr/>
          </p:nvSpPr>
          <p:spPr>
            <a:xfrm>
              <a:off x="1437086" y="2618132"/>
              <a:ext cx="92873" cy="12540"/>
            </a:xfrm>
            <a:custGeom>
              <a:avLst/>
              <a:gdLst/>
              <a:ahLst/>
              <a:cxnLst/>
              <a:rect l="l" t="t" r="r" b="b"/>
              <a:pathLst>
                <a:path w="2918" h="394" extrusionOk="0">
                  <a:moveTo>
                    <a:pt x="191" y="1"/>
                  </a:moveTo>
                  <a:cubicBezTo>
                    <a:pt x="84" y="1"/>
                    <a:pt x="1" y="96"/>
                    <a:pt x="1" y="203"/>
                  </a:cubicBezTo>
                  <a:cubicBezTo>
                    <a:pt x="1" y="299"/>
                    <a:pt x="84" y="394"/>
                    <a:pt x="191" y="394"/>
                  </a:cubicBezTo>
                  <a:lnTo>
                    <a:pt x="2715" y="394"/>
                  </a:lnTo>
                  <a:cubicBezTo>
                    <a:pt x="2822" y="394"/>
                    <a:pt x="2918" y="299"/>
                    <a:pt x="2918" y="203"/>
                  </a:cubicBezTo>
                  <a:cubicBezTo>
                    <a:pt x="2918" y="96"/>
                    <a:pt x="2822" y="1"/>
                    <a:pt x="2715"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44" name="Google Shape;10935;p59"/>
            <p:cNvSpPr/>
            <p:nvPr/>
          </p:nvSpPr>
          <p:spPr>
            <a:xfrm>
              <a:off x="1419295" y="2543115"/>
              <a:ext cx="186827" cy="12158"/>
            </a:xfrm>
            <a:custGeom>
              <a:avLst/>
              <a:gdLst/>
              <a:ahLst/>
              <a:cxnLst/>
              <a:rect l="l" t="t" r="r" b="b"/>
              <a:pathLst>
                <a:path w="5870" h="382" extrusionOk="0">
                  <a:moveTo>
                    <a:pt x="191" y="1"/>
                  </a:moveTo>
                  <a:cubicBezTo>
                    <a:pt x="95" y="1"/>
                    <a:pt x="0" y="84"/>
                    <a:pt x="0" y="191"/>
                  </a:cubicBezTo>
                  <a:cubicBezTo>
                    <a:pt x="0" y="298"/>
                    <a:pt x="95" y="382"/>
                    <a:pt x="191" y="382"/>
                  </a:cubicBezTo>
                  <a:lnTo>
                    <a:pt x="5679" y="382"/>
                  </a:lnTo>
                  <a:cubicBezTo>
                    <a:pt x="5775" y="382"/>
                    <a:pt x="5870" y="298"/>
                    <a:pt x="5870" y="191"/>
                  </a:cubicBezTo>
                  <a:cubicBezTo>
                    <a:pt x="5870" y="84"/>
                    <a:pt x="5775" y="1"/>
                    <a:pt x="5679"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45" name="Google Shape;10936;p59"/>
            <p:cNvSpPr/>
            <p:nvPr/>
          </p:nvSpPr>
          <p:spPr>
            <a:xfrm>
              <a:off x="1360541" y="2543115"/>
              <a:ext cx="43604" cy="12158"/>
            </a:xfrm>
            <a:custGeom>
              <a:avLst/>
              <a:gdLst/>
              <a:ahLst/>
              <a:cxnLst/>
              <a:rect l="l" t="t" r="r" b="b"/>
              <a:pathLst>
                <a:path w="1370" h="382" extrusionOk="0">
                  <a:moveTo>
                    <a:pt x="203" y="1"/>
                  </a:moveTo>
                  <a:cubicBezTo>
                    <a:pt x="96" y="1"/>
                    <a:pt x="1" y="84"/>
                    <a:pt x="1" y="191"/>
                  </a:cubicBezTo>
                  <a:cubicBezTo>
                    <a:pt x="1" y="298"/>
                    <a:pt x="96" y="382"/>
                    <a:pt x="203" y="382"/>
                  </a:cubicBezTo>
                  <a:lnTo>
                    <a:pt x="1179" y="382"/>
                  </a:lnTo>
                  <a:cubicBezTo>
                    <a:pt x="1286" y="382"/>
                    <a:pt x="1370" y="298"/>
                    <a:pt x="1370" y="191"/>
                  </a:cubicBezTo>
                  <a:cubicBezTo>
                    <a:pt x="1358" y="72"/>
                    <a:pt x="1286" y="1"/>
                    <a:pt x="1179"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46" name="Google Shape;10937;p59"/>
            <p:cNvSpPr/>
            <p:nvPr/>
          </p:nvSpPr>
          <p:spPr>
            <a:xfrm>
              <a:off x="1306721" y="2469211"/>
              <a:ext cx="353222" cy="228171"/>
            </a:xfrm>
            <a:custGeom>
              <a:avLst/>
              <a:gdLst/>
              <a:ahLst/>
              <a:cxnLst/>
              <a:rect l="l" t="t" r="r" b="b"/>
              <a:pathLst>
                <a:path w="11098" h="7169" extrusionOk="0">
                  <a:moveTo>
                    <a:pt x="1144" y="1"/>
                  </a:moveTo>
                  <a:cubicBezTo>
                    <a:pt x="1025" y="1"/>
                    <a:pt x="918" y="96"/>
                    <a:pt x="906" y="215"/>
                  </a:cubicBezTo>
                  <a:cubicBezTo>
                    <a:pt x="894" y="596"/>
                    <a:pt x="596" y="894"/>
                    <a:pt x="215" y="906"/>
                  </a:cubicBezTo>
                  <a:cubicBezTo>
                    <a:pt x="96" y="906"/>
                    <a:pt x="1" y="1013"/>
                    <a:pt x="1" y="1144"/>
                  </a:cubicBezTo>
                  <a:lnTo>
                    <a:pt x="1" y="6025"/>
                  </a:lnTo>
                  <a:cubicBezTo>
                    <a:pt x="1" y="6144"/>
                    <a:pt x="96" y="6252"/>
                    <a:pt x="215" y="6264"/>
                  </a:cubicBezTo>
                  <a:cubicBezTo>
                    <a:pt x="596" y="6275"/>
                    <a:pt x="894" y="6573"/>
                    <a:pt x="906" y="6942"/>
                  </a:cubicBezTo>
                  <a:cubicBezTo>
                    <a:pt x="906" y="7061"/>
                    <a:pt x="1013" y="7168"/>
                    <a:pt x="1144" y="7168"/>
                  </a:cubicBezTo>
                  <a:lnTo>
                    <a:pt x="6728" y="7168"/>
                  </a:lnTo>
                  <a:cubicBezTo>
                    <a:pt x="6835" y="7168"/>
                    <a:pt x="6918" y="7085"/>
                    <a:pt x="6918" y="6978"/>
                  </a:cubicBezTo>
                  <a:cubicBezTo>
                    <a:pt x="6918" y="6871"/>
                    <a:pt x="6835" y="6787"/>
                    <a:pt x="6728" y="6787"/>
                  </a:cubicBezTo>
                  <a:lnTo>
                    <a:pt x="1275" y="6787"/>
                  </a:lnTo>
                  <a:cubicBezTo>
                    <a:pt x="1203" y="6323"/>
                    <a:pt x="846" y="5978"/>
                    <a:pt x="382" y="5894"/>
                  </a:cubicBezTo>
                  <a:lnTo>
                    <a:pt x="382" y="1263"/>
                  </a:lnTo>
                  <a:cubicBezTo>
                    <a:pt x="846" y="1191"/>
                    <a:pt x="1192" y="834"/>
                    <a:pt x="1275" y="370"/>
                  </a:cubicBezTo>
                  <a:lnTo>
                    <a:pt x="9776" y="370"/>
                  </a:lnTo>
                  <a:cubicBezTo>
                    <a:pt x="9847" y="846"/>
                    <a:pt x="10240" y="1203"/>
                    <a:pt x="10717" y="1263"/>
                  </a:cubicBezTo>
                  <a:lnTo>
                    <a:pt x="10717" y="4466"/>
                  </a:lnTo>
                  <a:cubicBezTo>
                    <a:pt x="10717" y="4561"/>
                    <a:pt x="10800" y="4656"/>
                    <a:pt x="10907" y="4656"/>
                  </a:cubicBezTo>
                  <a:cubicBezTo>
                    <a:pt x="11014" y="4656"/>
                    <a:pt x="11098" y="4561"/>
                    <a:pt x="11098" y="4466"/>
                  </a:cubicBezTo>
                  <a:lnTo>
                    <a:pt x="11098" y="1108"/>
                  </a:lnTo>
                  <a:cubicBezTo>
                    <a:pt x="11086" y="1072"/>
                    <a:pt x="11062" y="1013"/>
                    <a:pt x="11014" y="965"/>
                  </a:cubicBezTo>
                  <a:cubicBezTo>
                    <a:pt x="10967" y="918"/>
                    <a:pt x="10907" y="906"/>
                    <a:pt x="10848" y="906"/>
                  </a:cubicBezTo>
                  <a:cubicBezTo>
                    <a:pt x="10467" y="906"/>
                    <a:pt x="10145" y="608"/>
                    <a:pt x="10133" y="215"/>
                  </a:cubicBezTo>
                  <a:cubicBezTo>
                    <a:pt x="10133" y="96"/>
                    <a:pt x="10026" y="1"/>
                    <a:pt x="9895"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47" name="Google Shape;10938;p59"/>
            <p:cNvSpPr/>
            <p:nvPr/>
          </p:nvSpPr>
          <p:spPr>
            <a:xfrm>
              <a:off x="1278299" y="2439293"/>
              <a:ext cx="410829" cy="332343"/>
            </a:xfrm>
            <a:custGeom>
              <a:avLst/>
              <a:gdLst/>
              <a:ahLst/>
              <a:cxnLst/>
              <a:rect l="l" t="t" r="r" b="b"/>
              <a:pathLst>
                <a:path w="12908" h="10442" extrusionOk="0">
                  <a:moveTo>
                    <a:pt x="12348" y="369"/>
                  </a:moveTo>
                  <a:cubicBezTo>
                    <a:pt x="12431" y="369"/>
                    <a:pt x="12503" y="429"/>
                    <a:pt x="12503" y="524"/>
                  </a:cubicBezTo>
                  <a:lnTo>
                    <a:pt x="12503" y="8513"/>
                  </a:lnTo>
                  <a:cubicBezTo>
                    <a:pt x="12503" y="8585"/>
                    <a:pt x="12443" y="8656"/>
                    <a:pt x="12348" y="8656"/>
                  </a:cubicBezTo>
                  <a:lnTo>
                    <a:pt x="11610" y="8656"/>
                  </a:lnTo>
                  <a:lnTo>
                    <a:pt x="11502" y="8454"/>
                  </a:lnTo>
                  <a:cubicBezTo>
                    <a:pt x="11502" y="8454"/>
                    <a:pt x="11514" y="8454"/>
                    <a:pt x="11514" y="8442"/>
                  </a:cubicBezTo>
                  <a:cubicBezTo>
                    <a:pt x="11776" y="8323"/>
                    <a:pt x="11931" y="8049"/>
                    <a:pt x="11907" y="7763"/>
                  </a:cubicBezTo>
                  <a:cubicBezTo>
                    <a:pt x="11907" y="7692"/>
                    <a:pt x="11919" y="7632"/>
                    <a:pt x="11967" y="7573"/>
                  </a:cubicBezTo>
                  <a:cubicBezTo>
                    <a:pt x="12133" y="7334"/>
                    <a:pt x="12133" y="7025"/>
                    <a:pt x="11967" y="6799"/>
                  </a:cubicBezTo>
                  <a:cubicBezTo>
                    <a:pt x="11919" y="6739"/>
                    <a:pt x="11907" y="6668"/>
                    <a:pt x="11907" y="6608"/>
                  </a:cubicBezTo>
                  <a:cubicBezTo>
                    <a:pt x="11931" y="6322"/>
                    <a:pt x="11776" y="6061"/>
                    <a:pt x="11514" y="5941"/>
                  </a:cubicBezTo>
                  <a:cubicBezTo>
                    <a:pt x="11455" y="5906"/>
                    <a:pt x="11395" y="5858"/>
                    <a:pt x="11371" y="5787"/>
                  </a:cubicBezTo>
                  <a:cubicBezTo>
                    <a:pt x="11263" y="5559"/>
                    <a:pt x="11027" y="5401"/>
                    <a:pt x="10779" y="5401"/>
                  </a:cubicBezTo>
                  <a:cubicBezTo>
                    <a:pt x="10754" y="5401"/>
                    <a:pt x="10729" y="5402"/>
                    <a:pt x="10705" y="5406"/>
                  </a:cubicBezTo>
                  <a:cubicBezTo>
                    <a:pt x="10621" y="5406"/>
                    <a:pt x="10562" y="5382"/>
                    <a:pt x="10502" y="5346"/>
                  </a:cubicBezTo>
                  <a:cubicBezTo>
                    <a:pt x="10383" y="5263"/>
                    <a:pt x="10246" y="5221"/>
                    <a:pt x="10111" y="5221"/>
                  </a:cubicBezTo>
                  <a:cubicBezTo>
                    <a:pt x="9975" y="5221"/>
                    <a:pt x="9841" y="5263"/>
                    <a:pt x="9728" y="5346"/>
                  </a:cubicBezTo>
                  <a:cubicBezTo>
                    <a:pt x="9669" y="5382"/>
                    <a:pt x="9597" y="5406"/>
                    <a:pt x="9538" y="5406"/>
                  </a:cubicBezTo>
                  <a:cubicBezTo>
                    <a:pt x="9512" y="5402"/>
                    <a:pt x="9486" y="5401"/>
                    <a:pt x="9461" y="5401"/>
                  </a:cubicBezTo>
                  <a:cubicBezTo>
                    <a:pt x="9206" y="5401"/>
                    <a:pt x="8979" y="5559"/>
                    <a:pt x="8871" y="5787"/>
                  </a:cubicBezTo>
                  <a:cubicBezTo>
                    <a:pt x="8835" y="5846"/>
                    <a:pt x="8800" y="5906"/>
                    <a:pt x="8716" y="5941"/>
                  </a:cubicBezTo>
                  <a:cubicBezTo>
                    <a:pt x="8466" y="6061"/>
                    <a:pt x="8300" y="6322"/>
                    <a:pt x="8335" y="6608"/>
                  </a:cubicBezTo>
                  <a:cubicBezTo>
                    <a:pt x="8335" y="6680"/>
                    <a:pt x="8323" y="6739"/>
                    <a:pt x="8276" y="6799"/>
                  </a:cubicBezTo>
                  <a:cubicBezTo>
                    <a:pt x="8109" y="7037"/>
                    <a:pt x="8109" y="7346"/>
                    <a:pt x="8276" y="7573"/>
                  </a:cubicBezTo>
                  <a:cubicBezTo>
                    <a:pt x="8323" y="7632"/>
                    <a:pt x="8335" y="7704"/>
                    <a:pt x="8335" y="7763"/>
                  </a:cubicBezTo>
                  <a:cubicBezTo>
                    <a:pt x="8300" y="8049"/>
                    <a:pt x="8466" y="8323"/>
                    <a:pt x="8716" y="8442"/>
                  </a:cubicBezTo>
                  <a:cubicBezTo>
                    <a:pt x="8716" y="8442"/>
                    <a:pt x="8740" y="8442"/>
                    <a:pt x="8740" y="8454"/>
                  </a:cubicBezTo>
                  <a:lnTo>
                    <a:pt x="8633" y="8656"/>
                  </a:lnTo>
                  <a:lnTo>
                    <a:pt x="525" y="8656"/>
                  </a:lnTo>
                  <a:cubicBezTo>
                    <a:pt x="441" y="8656"/>
                    <a:pt x="370" y="8597"/>
                    <a:pt x="370" y="8513"/>
                  </a:cubicBezTo>
                  <a:lnTo>
                    <a:pt x="370" y="524"/>
                  </a:lnTo>
                  <a:cubicBezTo>
                    <a:pt x="370" y="441"/>
                    <a:pt x="430" y="369"/>
                    <a:pt x="525" y="369"/>
                  </a:cubicBezTo>
                  <a:close/>
                  <a:moveTo>
                    <a:pt x="10139" y="5638"/>
                  </a:moveTo>
                  <a:cubicBezTo>
                    <a:pt x="10199" y="5638"/>
                    <a:pt x="10258" y="5656"/>
                    <a:pt x="10312" y="5691"/>
                  </a:cubicBezTo>
                  <a:cubicBezTo>
                    <a:pt x="10420" y="5770"/>
                    <a:pt x="10553" y="5817"/>
                    <a:pt x="10684" y="5817"/>
                  </a:cubicBezTo>
                  <a:cubicBezTo>
                    <a:pt x="10711" y="5817"/>
                    <a:pt x="10738" y="5815"/>
                    <a:pt x="10764" y="5810"/>
                  </a:cubicBezTo>
                  <a:cubicBezTo>
                    <a:pt x="10773" y="5810"/>
                    <a:pt x="10782" y="5809"/>
                    <a:pt x="10790" y="5809"/>
                  </a:cubicBezTo>
                  <a:cubicBezTo>
                    <a:pt x="10900" y="5809"/>
                    <a:pt x="11007" y="5878"/>
                    <a:pt x="11062" y="5977"/>
                  </a:cubicBezTo>
                  <a:cubicBezTo>
                    <a:pt x="11133" y="6132"/>
                    <a:pt x="11229" y="6251"/>
                    <a:pt x="11383" y="6311"/>
                  </a:cubicBezTo>
                  <a:cubicBezTo>
                    <a:pt x="11502" y="6370"/>
                    <a:pt x="11562" y="6477"/>
                    <a:pt x="11550" y="6608"/>
                  </a:cubicBezTo>
                  <a:cubicBezTo>
                    <a:pt x="11526" y="6775"/>
                    <a:pt x="11574" y="6930"/>
                    <a:pt x="11669" y="7049"/>
                  </a:cubicBezTo>
                  <a:cubicBezTo>
                    <a:pt x="11741" y="7156"/>
                    <a:pt x="11741" y="7287"/>
                    <a:pt x="11669" y="7394"/>
                  </a:cubicBezTo>
                  <a:cubicBezTo>
                    <a:pt x="11574" y="7525"/>
                    <a:pt x="11538" y="7692"/>
                    <a:pt x="11550" y="7835"/>
                  </a:cubicBezTo>
                  <a:cubicBezTo>
                    <a:pt x="11562" y="7966"/>
                    <a:pt x="11490" y="8085"/>
                    <a:pt x="11383" y="8132"/>
                  </a:cubicBezTo>
                  <a:cubicBezTo>
                    <a:pt x="11288" y="8180"/>
                    <a:pt x="11217" y="8239"/>
                    <a:pt x="11157" y="8299"/>
                  </a:cubicBezTo>
                  <a:lnTo>
                    <a:pt x="11145" y="8323"/>
                  </a:lnTo>
                  <a:lnTo>
                    <a:pt x="11050" y="8454"/>
                  </a:lnTo>
                  <a:cubicBezTo>
                    <a:pt x="10995" y="8563"/>
                    <a:pt x="10911" y="8622"/>
                    <a:pt x="10787" y="8622"/>
                  </a:cubicBezTo>
                  <a:cubicBezTo>
                    <a:pt x="10776" y="8622"/>
                    <a:pt x="10764" y="8621"/>
                    <a:pt x="10752" y="8620"/>
                  </a:cubicBezTo>
                  <a:cubicBezTo>
                    <a:pt x="10726" y="8616"/>
                    <a:pt x="10699" y="8614"/>
                    <a:pt x="10672" y="8614"/>
                  </a:cubicBezTo>
                  <a:cubicBezTo>
                    <a:pt x="10542" y="8614"/>
                    <a:pt x="10410" y="8660"/>
                    <a:pt x="10312" y="8739"/>
                  </a:cubicBezTo>
                  <a:cubicBezTo>
                    <a:pt x="10252" y="8751"/>
                    <a:pt x="10205" y="8763"/>
                    <a:pt x="10169" y="8775"/>
                  </a:cubicBezTo>
                  <a:lnTo>
                    <a:pt x="10074" y="8775"/>
                  </a:lnTo>
                  <a:cubicBezTo>
                    <a:pt x="10026" y="8775"/>
                    <a:pt x="9978" y="8751"/>
                    <a:pt x="9955" y="8739"/>
                  </a:cubicBezTo>
                  <a:cubicBezTo>
                    <a:pt x="9836" y="8656"/>
                    <a:pt x="9705" y="8620"/>
                    <a:pt x="9562" y="8620"/>
                  </a:cubicBezTo>
                  <a:lnTo>
                    <a:pt x="9514" y="8620"/>
                  </a:lnTo>
                  <a:cubicBezTo>
                    <a:pt x="9504" y="8621"/>
                    <a:pt x="9495" y="8622"/>
                    <a:pt x="9486" y="8622"/>
                  </a:cubicBezTo>
                  <a:cubicBezTo>
                    <a:pt x="9366" y="8622"/>
                    <a:pt x="9261" y="8553"/>
                    <a:pt x="9216" y="8454"/>
                  </a:cubicBezTo>
                  <a:cubicBezTo>
                    <a:pt x="9181" y="8406"/>
                    <a:pt x="9157" y="8347"/>
                    <a:pt x="9121" y="8323"/>
                  </a:cubicBezTo>
                  <a:lnTo>
                    <a:pt x="9121" y="8299"/>
                  </a:lnTo>
                  <a:cubicBezTo>
                    <a:pt x="9062" y="8227"/>
                    <a:pt x="8990" y="8168"/>
                    <a:pt x="8895" y="8132"/>
                  </a:cubicBezTo>
                  <a:cubicBezTo>
                    <a:pt x="8776" y="8085"/>
                    <a:pt x="8716" y="7977"/>
                    <a:pt x="8728" y="7835"/>
                  </a:cubicBezTo>
                  <a:cubicBezTo>
                    <a:pt x="8752" y="7680"/>
                    <a:pt x="8704" y="7513"/>
                    <a:pt x="8609" y="7394"/>
                  </a:cubicBezTo>
                  <a:cubicBezTo>
                    <a:pt x="8538" y="7287"/>
                    <a:pt x="8538" y="7156"/>
                    <a:pt x="8609" y="7049"/>
                  </a:cubicBezTo>
                  <a:cubicBezTo>
                    <a:pt x="8704" y="6918"/>
                    <a:pt x="8752" y="6751"/>
                    <a:pt x="8728" y="6608"/>
                  </a:cubicBezTo>
                  <a:cubicBezTo>
                    <a:pt x="8716" y="6489"/>
                    <a:pt x="8788" y="6370"/>
                    <a:pt x="8895" y="6311"/>
                  </a:cubicBezTo>
                  <a:cubicBezTo>
                    <a:pt x="9050" y="6227"/>
                    <a:pt x="9169" y="6132"/>
                    <a:pt x="9228" y="5977"/>
                  </a:cubicBezTo>
                  <a:cubicBezTo>
                    <a:pt x="9283" y="5868"/>
                    <a:pt x="9387" y="5809"/>
                    <a:pt x="9496" y="5809"/>
                  </a:cubicBezTo>
                  <a:cubicBezTo>
                    <a:pt x="9506" y="5809"/>
                    <a:pt x="9516" y="5809"/>
                    <a:pt x="9526" y="5810"/>
                  </a:cubicBezTo>
                  <a:cubicBezTo>
                    <a:pt x="9552" y="5815"/>
                    <a:pt x="9579" y="5817"/>
                    <a:pt x="9606" y="5817"/>
                  </a:cubicBezTo>
                  <a:cubicBezTo>
                    <a:pt x="9737" y="5817"/>
                    <a:pt x="9868" y="5770"/>
                    <a:pt x="9966" y="5691"/>
                  </a:cubicBezTo>
                  <a:cubicBezTo>
                    <a:pt x="10020" y="5656"/>
                    <a:pt x="10080" y="5638"/>
                    <a:pt x="10139" y="5638"/>
                  </a:cubicBezTo>
                  <a:close/>
                  <a:moveTo>
                    <a:pt x="8990" y="8775"/>
                  </a:moveTo>
                  <a:cubicBezTo>
                    <a:pt x="9105" y="8910"/>
                    <a:pt x="9274" y="8982"/>
                    <a:pt x="9458" y="8982"/>
                  </a:cubicBezTo>
                  <a:cubicBezTo>
                    <a:pt x="9484" y="8982"/>
                    <a:pt x="9511" y="8981"/>
                    <a:pt x="9538" y="8978"/>
                  </a:cubicBezTo>
                  <a:cubicBezTo>
                    <a:pt x="9609" y="8978"/>
                    <a:pt x="9669" y="8989"/>
                    <a:pt x="9728" y="9037"/>
                  </a:cubicBezTo>
                  <a:cubicBezTo>
                    <a:pt x="9740" y="9049"/>
                    <a:pt x="9776" y="9061"/>
                    <a:pt x="9788" y="9061"/>
                  </a:cubicBezTo>
                  <a:lnTo>
                    <a:pt x="9383" y="9894"/>
                  </a:lnTo>
                  <a:lnTo>
                    <a:pt x="9193" y="9573"/>
                  </a:lnTo>
                  <a:cubicBezTo>
                    <a:pt x="9151" y="9500"/>
                    <a:pt x="9082" y="9463"/>
                    <a:pt x="9001" y="9463"/>
                  </a:cubicBezTo>
                  <a:cubicBezTo>
                    <a:pt x="8990" y="9463"/>
                    <a:pt x="8978" y="9464"/>
                    <a:pt x="8966" y="9466"/>
                  </a:cubicBezTo>
                  <a:lnTo>
                    <a:pt x="8633" y="9525"/>
                  </a:lnTo>
                  <a:lnTo>
                    <a:pt x="8990" y="8775"/>
                  </a:lnTo>
                  <a:close/>
                  <a:moveTo>
                    <a:pt x="11264" y="8775"/>
                  </a:moveTo>
                  <a:lnTo>
                    <a:pt x="11621" y="9525"/>
                  </a:lnTo>
                  <a:lnTo>
                    <a:pt x="11264" y="9466"/>
                  </a:lnTo>
                  <a:cubicBezTo>
                    <a:pt x="11254" y="9464"/>
                    <a:pt x="11243" y="9463"/>
                    <a:pt x="11233" y="9463"/>
                  </a:cubicBezTo>
                  <a:cubicBezTo>
                    <a:pt x="11158" y="9463"/>
                    <a:pt x="11080" y="9500"/>
                    <a:pt x="11038" y="9573"/>
                  </a:cubicBezTo>
                  <a:lnTo>
                    <a:pt x="10848" y="9894"/>
                  </a:lnTo>
                  <a:lnTo>
                    <a:pt x="10467" y="9061"/>
                  </a:lnTo>
                  <a:cubicBezTo>
                    <a:pt x="10478" y="9049"/>
                    <a:pt x="10502" y="9025"/>
                    <a:pt x="10514" y="9025"/>
                  </a:cubicBezTo>
                  <a:cubicBezTo>
                    <a:pt x="10574" y="8989"/>
                    <a:pt x="10657" y="8978"/>
                    <a:pt x="10717" y="8978"/>
                  </a:cubicBezTo>
                  <a:cubicBezTo>
                    <a:pt x="10731" y="8978"/>
                    <a:pt x="10746" y="8979"/>
                    <a:pt x="10760" y="8979"/>
                  </a:cubicBezTo>
                  <a:cubicBezTo>
                    <a:pt x="10946" y="8979"/>
                    <a:pt x="11121" y="8908"/>
                    <a:pt x="11264" y="8775"/>
                  </a:cubicBezTo>
                  <a:close/>
                  <a:moveTo>
                    <a:pt x="525" y="0"/>
                  </a:moveTo>
                  <a:cubicBezTo>
                    <a:pt x="239" y="0"/>
                    <a:pt x="1" y="238"/>
                    <a:pt x="1" y="524"/>
                  </a:cubicBezTo>
                  <a:lnTo>
                    <a:pt x="1" y="8513"/>
                  </a:lnTo>
                  <a:cubicBezTo>
                    <a:pt x="1" y="8799"/>
                    <a:pt x="239" y="9037"/>
                    <a:pt x="525" y="9037"/>
                  </a:cubicBezTo>
                  <a:lnTo>
                    <a:pt x="8454" y="9037"/>
                  </a:lnTo>
                  <a:lnTo>
                    <a:pt x="8169" y="9632"/>
                  </a:lnTo>
                  <a:cubicBezTo>
                    <a:pt x="8145" y="9704"/>
                    <a:pt x="8145" y="9787"/>
                    <a:pt x="8204" y="9870"/>
                  </a:cubicBezTo>
                  <a:cubicBezTo>
                    <a:pt x="8234" y="9930"/>
                    <a:pt x="8306" y="9957"/>
                    <a:pt x="8370" y="9957"/>
                  </a:cubicBezTo>
                  <a:cubicBezTo>
                    <a:pt x="8383" y="9957"/>
                    <a:pt x="8395" y="9956"/>
                    <a:pt x="8407" y="9954"/>
                  </a:cubicBezTo>
                  <a:lnTo>
                    <a:pt x="8931" y="9870"/>
                  </a:lnTo>
                  <a:lnTo>
                    <a:pt x="9228" y="10347"/>
                  </a:lnTo>
                  <a:cubicBezTo>
                    <a:pt x="9276" y="10418"/>
                    <a:pt x="9347" y="10442"/>
                    <a:pt x="9419" y="10442"/>
                  </a:cubicBezTo>
                  <a:lnTo>
                    <a:pt x="9431" y="10442"/>
                  </a:lnTo>
                  <a:cubicBezTo>
                    <a:pt x="9526" y="10442"/>
                    <a:pt x="9585" y="10382"/>
                    <a:pt x="9633" y="10311"/>
                  </a:cubicBezTo>
                  <a:lnTo>
                    <a:pt x="10133" y="9251"/>
                  </a:lnTo>
                  <a:lnTo>
                    <a:pt x="10645" y="10311"/>
                  </a:lnTo>
                  <a:cubicBezTo>
                    <a:pt x="10669" y="10382"/>
                    <a:pt x="10740" y="10430"/>
                    <a:pt x="10836" y="10442"/>
                  </a:cubicBezTo>
                  <a:lnTo>
                    <a:pt x="10848" y="10442"/>
                  </a:lnTo>
                  <a:cubicBezTo>
                    <a:pt x="10919" y="10442"/>
                    <a:pt x="11002" y="10406"/>
                    <a:pt x="11038" y="10347"/>
                  </a:cubicBezTo>
                  <a:lnTo>
                    <a:pt x="11336" y="9870"/>
                  </a:lnTo>
                  <a:lnTo>
                    <a:pt x="11860" y="9954"/>
                  </a:lnTo>
                  <a:cubicBezTo>
                    <a:pt x="11875" y="9956"/>
                    <a:pt x="11890" y="9957"/>
                    <a:pt x="11904" y="9957"/>
                  </a:cubicBezTo>
                  <a:cubicBezTo>
                    <a:pt x="11977" y="9957"/>
                    <a:pt x="12034" y="9930"/>
                    <a:pt x="12074" y="9870"/>
                  </a:cubicBezTo>
                  <a:cubicBezTo>
                    <a:pt x="12110" y="9787"/>
                    <a:pt x="12133" y="9716"/>
                    <a:pt x="12098" y="9620"/>
                  </a:cubicBezTo>
                  <a:lnTo>
                    <a:pt x="11812" y="9025"/>
                  </a:lnTo>
                  <a:lnTo>
                    <a:pt x="12383" y="9025"/>
                  </a:lnTo>
                  <a:cubicBezTo>
                    <a:pt x="12669" y="9025"/>
                    <a:pt x="12907" y="8787"/>
                    <a:pt x="12907" y="8513"/>
                  </a:cubicBezTo>
                  <a:lnTo>
                    <a:pt x="12907" y="524"/>
                  </a:lnTo>
                  <a:cubicBezTo>
                    <a:pt x="12884" y="238"/>
                    <a:pt x="12645" y="0"/>
                    <a:pt x="12348"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48" name="Google Shape;10939;p59"/>
            <p:cNvSpPr/>
            <p:nvPr/>
          </p:nvSpPr>
          <p:spPr>
            <a:xfrm>
              <a:off x="1562519" y="2630640"/>
              <a:ext cx="74699" cy="74699"/>
            </a:xfrm>
            <a:custGeom>
              <a:avLst/>
              <a:gdLst/>
              <a:ahLst/>
              <a:cxnLst/>
              <a:rect l="l" t="t" r="r" b="b"/>
              <a:pathLst>
                <a:path w="2347" h="2347" extrusionOk="0">
                  <a:moveTo>
                    <a:pt x="1179" y="382"/>
                  </a:moveTo>
                  <a:cubicBezTo>
                    <a:pt x="1608" y="382"/>
                    <a:pt x="1965" y="739"/>
                    <a:pt x="1965" y="1180"/>
                  </a:cubicBezTo>
                  <a:cubicBezTo>
                    <a:pt x="1977" y="1608"/>
                    <a:pt x="1620" y="1965"/>
                    <a:pt x="1179" y="1965"/>
                  </a:cubicBezTo>
                  <a:cubicBezTo>
                    <a:pt x="739" y="1965"/>
                    <a:pt x="382" y="1608"/>
                    <a:pt x="382" y="1180"/>
                  </a:cubicBezTo>
                  <a:cubicBezTo>
                    <a:pt x="382" y="739"/>
                    <a:pt x="739" y="382"/>
                    <a:pt x="1179" y="382"/>
                  </a:cubicBezTo>
                  <a:close/>
                  <a:moveTo>
                    <a:pt x="1179" y="1"/>
                  </a:moveTo>
                  <a:cubicBezTo>
                    <a:pt x="536" y="1"/>
                    <a:pt x="1" y="525"/>
                    <a:pt x="1" y="1180"/>
                  </a:cubicBezTo>
                  <a:cubicBezTo>
                    <a:pt x="1" y="1811"/>
                    <a:pt x="525" y="2346"/>
                    <a:pt x="1179" y="2346"/>
                  </a:cubicBezTo>
                  <a:cubicBezTo>
                    <a:pt x="1834" y="2346"/>
                    <a:pt x="2346" y="1823"/>
                    <a:pt x="2346" y="1180"/>
                  </a:cubicBezTo>
                  <a:cubicBezTo>
                    <a:pt x="2346" y="525"/>
                    <a:pt x="1834" y="1"/>
                    <a:pt x="1179"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grpSp>
      <p:grpSp>
        <p:nvGrpSpPr>
          <p:cNvPr id="49" name="Google Shape;9857;p57"/>
          <p:cNvGrpSpPr/>
          <p:nvPr/>
        </p:nvGrpSpPr>
        <p:grpSpPr>
          <a:xfrm>
            <a:off x="8270624" y="2764823"/>
            <a:ext cx="406896" cy="377973"/>
            <a:chOff x="5823294" y="2309751"/>
            <a:chExt cx="315327" cy="314978"/>
          </a:xfrm>
        </p:grpSpPr>
        <p:sp>
          <p:nvSpPr>
            <p:cNvPr id="50" name="Google Shape;9858;p57"/>
            <p:cNvSpPr/>
            <p:nvPr/>
          </p:nvSpPr>
          <p:spPr>
            <a:xfrm>
              <a:off x="5823294" y="2309751"/>
              <a:ext cx="315327" cy="314978"/>
            </a:xfrm>
            <a:custGeom>
              <a:avLst/>
              <a:gdLst/>
              <a:ahLst/>
              <a:cxnLst/>
              <a:rect l="l" t="t" r="r" b="b"/>
              <a:pathLst>
                <a:path w="9930" h="9919" extrusionOk="0">
                  <a:moveTo>
                    <a:pt x="4953" y="0"/>
                  </a:moveTo>
                  <a:cubicBezTo>
                    <a:pt x="3632" y="0"/>
                    <a:pt x="2381" y="524"/>
                    <a:pt x="1465" y="1465"/>
                  </a:cubicBezTo>
                  <a:cubicBezTo>
                    <a:pt x="524" y="2405"/>
                    <a:pt x="0" y="3656"/>
                    <a:pt x="0" y="4965"/>
                  </a:cubicBezTo>
                  <a:cubicBezTo>
                    <a:pt x="0" y="6275"/>
                    <a:pt x="524" y="7537"/>
                    <a:pt x="1465" y="8466"/>
                  </a:cubicBezTo>
                  <a:cubicBezTo>
                    <a:pt x="2393" y="9394"/>
                    <a:pt x="3643" y="9918"/>
                    <a:pt x="4953" y="9918"/>
                  </a:cubicBezTo>
                  <a:cubicBezTo>
                    <a:pt x="6263" y="9918"/>
                    <a:pt x="7537" y="9394"/>
                    <a:pt x="8454" y="8466"/>
                  </a:cubicBezTo>
                  <a:cubicBezTo>
                    <a:pt x="9394" y="7525"/>
                    <a:pt x="9918" y="6275"/>
                    <a:pt x="9918" y="4965"/>
                  </a:cubicBezTo>
                  <a:cubicBezTo>
                    <a:pt x="9930" y="4858"/>
                    <a:pt x="9930" y="4775"/>
                    <a:pt x="9930" y="4680"/>
                  </a:cubicBezTo>
                  <a:cubicBezTo>
                    <a:pt x="9930" y="4613"/>
                    <a:pt x="9869" y="4547"/>
                    <a:pt x="9803" y="4547"/>
                  </a:cubicBezTo>
                  <a:cubicBezTo>
                    <a:pt x="9798" y="4547"/>
                    <a:pt x="9792" y="4548"/>
                    <a:pt x="9787" y="4549"/>
                  </a:cubicBezTo>
                  <a:cubicBezTo>
                    <a:pt x="9704" y="4549"/>
                    <a:pt x="9632" y="4620"/>
                    <a:pt x="9644" y="4691"/>
                  </a:cubicBezTo>
                  <a:lnTo>
                    <a:pt x="9644" y="4953"/>
                  </a:lnTo>
                  <a:cubicBezTo>
                    <a:pt x="9644" y="6204"/>
                    <a:pt x="9156" y="7358"/>
                    <a:pt x="8275" y="8251"/>
                  </a:cubicBezTo>
                  <a:cubicBezTo>
                    <a:pt x="7394" y="9144"/>
                    <a:pt x="6227" y="9621"/>
                    <a:pt x="4977" y="9621"/>
                  </a:cubicBezTo>
                  <a:cubicBezTo>
                    <a:pt x="3727" y="9621"/>
                    <a:pt x="2560" y="9132"/>
                    <a:pt x="1667" y="8251"/>
                  </a:cubicBezTo>
                  <a:cubicBezTo>
                    <a:pt x="774" y="7370"/>
                    <a:pt x="298" y="6204"/>
                    <a:pt x="298" y="4953"/>
                  </a:cubicBezTo>
                  <a:cubicBezTo>
                    <a:pt x="298" y="3703"/>
                    <a:pt x="786" y="2536"/>
                    <a:pt x="1667" y="1643"/>
                  </a:cubicBezTo>
                  <a:cubicBezTo>
                    <a:pt x="2548" y="750"/>
                    <a:pt x="3727" y="274"/>
                    <a:pt x="4977" y="274"/>
                  </a:cubicBezTo>
                  <a:cubicBezTo>
                    <a:pt x="6072" y="274"/>
                    <a:pt x="7144" y="667"/>
                    <a:pt x="7977" y="1382"/>
                  </a:cubicBezTo>
                  <a:cubicBezTo>
                    <a:pt x="8811" y="2072"/>
                    <a:pt x="9382" y="3048"/>
                    <a:pt x="9561" y="4120"/>
                  </a:cubicBezTo>
                  <a:cubicBezTo>
                    <a:pt x="9572" y="4185"/>
                    <a:pt x="9632" y="4241"/>
                    <a:pt x="9697" y="4241"/>
                  </a:cubicBezTo>
                  <a:cubicBezTo>
                    <a:pt x="9703" y="4241"/>
                    <a:pt x="9709" y="4240"/>
                    <a:pt x="9716" y="4239"/>
                  </a:cubicBezTo>
                  <a:cubicBezTo>
                    <a:pt x="9799" y="4215"/>
                    <a:pt x="9858" y="4144"/>
                    <a:pt x="9835" y="4072"/>
                  </a:cubicBezTo>
                  <a:cubicBezTo>
                    <a:pt x="9632" y="2941"/>
                    <a:pt x="9037" y="1917"/>
                    <a:pt x="8156" y="1167"/>
                  </a:cubicBezTo>
                  <a:cubicBezTo>
                    <a:pt x="7263" y="405"/>
                    <a:pt x="6132" y="0"/>
                    <a:pt x="4953"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51" name="Google Shape;9859;p57"/>
            <p:cNvSpPr/>
            <p:nvPr/>
          </p:nvSpPr>
          <p:spPr>
            <a:xfrm>
              <a:off x="5846348" y="2332805"/>
              <a:ext cx="268457" cy="268489"/>
            </a:xfrm>
            <a:custGeom>
              <a:avLst/>
              <a:gdLst/>
              <a:ahLst/>
              <a:cxnLst/>
              <a:rect l="l" t="t" r="r" b="b"/>
              <a:pathLst>
                <a:path w="8454" h="8455" extrusionOk="0">
                  <a:moveTo>
                    <a:pt x="4227" y="1"/>
                  </a:moveTo>
                  <a:cubicBezTo>
                    <a:pt x="3632" y="1"/>
                    <a:pt x="3060" y="120"/>
                    <a:pt x="2501" y="370"/>
                  </a:cubicBezTo>
                  <a:cubicBezTo>
                    <a:pt x="1989" y="608"/>
                    <a:pt x="1512" y="929"/>
                    <a:pt x="1120" y="1358"/>
                  </a:cubicBezTo>
                  <a:cubicBezTo>
                    <a:pt x="1060" y="1418"/>
                    <a:pt x="1072" y="1513"/>
                    <a:pt x="1131" y="1572"/>
                  </a:cubicBezTo>
                  <a:cubicBezTo>
                    <a:pt x="1158" y="1599"/>
                    <a:pt x="1192" y="1611"/>
                    <a:pt x="1227" y="1611"/>
                  </a:cubicBezTo>
                  <a:cubicBezTo>
                    <a:pt x="1270" y="1611"/>
                    <a:pt x="1313" y="1593"/>
                    <a:pt x="1346" y="1560"/>
                  </a:cubicBezTo>
                  <a:cubicBezTo>
                    <a:pt x="1715" y="1156"/>
                    <a:pt x="2155" y="846"/>
                    <a:pt x="2644" y="632"/>
                  </a:cubicBezTo>
                  <a:cubicBezTo>
                    <a:pt x="3144" y="405"/>
                    <a:pt x="3679" y="286"/>
                    <a:pt x="4251" y="286"/>
                  </a:cubicBezTo>
                  <a:cubicBezTo>
                    <a:pt x="6418" y="286"/>
                    <a:pt x="8192" y="2060"/>
                    <a:pt x="8192" y="4239"/>
                  </a:cubicBezTo>
                  <a:cubicBezTo>
                    <a:pt x="8192" y="6406"/>
                    <a:pt x="6418" y="8180"/>
                    <a:pt x="4251" y="8180"/>
                  </a:cubicBezTo>
                  <a:cubicBezTo>
                    <a:pt x="2072" y="8180"/>
                    <a:pt x="298" y="6406"/>
                    <a:pt x="298" y="4239"/>
                  </a:cubicBezTo>
                  <a:cubicBezTo>
                    <a:pt x="298" y="3465"/>
                    <a:pt x="524" y="2703"/>
                    <a:pt x="965" y="2060"/>
                  </a:cubicBezTo>
                  <a:cubicBezTo>
                    <a:pt x="1001" y="1989"/>
                    <a:pt x="989" y="1882"/>
                    <a:pt x="917" y="1846"/>
                  </a:cubicBezTo>
                  <a:cubicBezTo>
                    <a:pt x="893" y="1827"/>
                    <a:pt x="862" y="1818"/>
                    <a:pt x="830" y="1818"/>
                  </a:cubicBezTo>
                  <a:cubicBezTo>
                    <a:pt x="781" y="1818"/>
                    <a:pt x="731" y="1839"/>
                    <a:pt x="703" y="1882"/>
                  </a:cubicBezTo>
                  <a:cubicBezTo>
                    <a:pt x="250" y="2584"/>
                    <a:pt x="0" y="3394"/>
                    <a:pt x="0" y="4227"/>
                  </a:cubicBezTo>
                  <a:cubicBezTo>
                    <a:pt x="0" y="5358"/>
                    <a:pt x="453" y="6406"/>
                    <a:pt x="1239" y="7216"/>
                  </a:cubicBezTo>
                  <a:cubicBezTo>
                    <a:pt x="2048" y="8014"/>
                    <a:pt x="3096" y="8454"/>
                    <a:pt x="4227" y="8454"/>
                  </a:cubicBezTo>
                  <a:cubicBezTo>
                    <a:pt x="5358" y="8454"/>
                    <a:pt x="6418" y="8002"/>
                    <a:pt x="7227" y="7216"/>
                  </a:cubicBezTo>
                  <a:cubicBezTo>
                    <a:pt x="8025" y="6430"/>
                    <a:pt x="8454" y="5358"/>
                    <a:pt x="8454" y="4227"/>
                  </a:cubicBezTo>
                  <a:cubicBezTo>
                    <a:pt x="8454" y="3096"/>
                    <a:pt x="8013" y="2037"/>
                    <a:pt x="7227" y="1227"/>
                  </a:cubicBezTo>
                  <a:cubicBezTo>
                    <a:pt x="6418" y="429"/>
                    <a:pt x="5358" y="1"/>
                    <a:pt x="4227"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52" name="Google Shape;9860;p57"/>
            <p:cNvSpPr/>
            <p:nvPr/>
          </p:nvSpPr>
          <p:spPr>
            <a:xfrm>
              <a:off x="5869402" y="2462111"/>
              <a:ext cx="15909" cy="9495"/>
            </a:xfrm>
            <a:custGeom>
              <a:avLst/>
              <a:gdLst/>
              <a:ahLst/>
              <a:cxnLst/>
              <a:rect l="l" t="t" r="r" b="b"/>
              <a:pathLst>
                <a:path w="501" h="299" extrusionOk="0">
                  <a:moveTo>
                    <a:pt x="144" y="1"/>
                  </a:moveTo>
                  <a:cubicBezTo>
                    <a:pt x="72" y="1"/>
                    <a:pt x="1" y="72"/>
                    <a:pt x="1" y="155"/>
                  </a:cubicBezTo>
                  <a:cubicBezTo>
                    <a:pt x="1" y="227"/>
                    <a:pt x="60" y="298"/>
                    <a:pt x="144" y="298"/>
                  </a:cubicBezTo>
                  <a:lnTo>
                    <a:pt x="358" y="298"/>
                  </a:lnTo>
                  <a:cubicBezTo>
                    <a:pt x="429" y="298"/>
                    <a:pt x="501" y="239"/>
                    <a:pt x="501" y="155"/>
                  </a:cubicBezTo>
                  <a:cubicBezTo>
                    <a:pt x="501" y="60"/>
                    <a:pt x="441" y="1"/>
                    <a:pt x="358"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53" name="Google Shape;9861;p57"/>
            <p:cNvSpPr/>
            <p:nvPr/>
          </p:nvSpPr>
          <p:spPr>
            <a:xfrm>
              <a:off x="5976416" y="2354748"/>
              <a:ext cx="116858" cy="116858"/>
            </a:xfrm>
            <a:custGeom>
              <a:avLst/>
              <a:gdLst/>
              <a:ahLst/>
              <a:cxnLst/>
              <a:rect l="l" t="t" r="r" b="b"/>
              <a:pathLst>
                <a:path w="3680" h="3680" extrusionOk="0">
                  <a:moveTo>
                    <a:pt x="155" y="0"/>
                  </a:moveTo>
                  <a:cubicBezTo>
                    <a:pt x="60" y="0"/>
                    <a:pt x="0" y="60"/>
                    <a:pt x="0" y="155"/>
                  </a:cubicBezTo>
                  <a:lnTo>
                    <a:pt x="0" y="3536"/>
                  </a:lnTo>
                  <a:cubicBezTo>
                    <a:pt x="0" y="3608"/>
                    <a:pt x="60" y="3679"/>
                    <a:pt x="155" y="3679"/>
                  </a:cubicBezTo>
                  <a:lnTo>
                    <a:pt x="3536" y="3679"/>
                  </a:lnTo>
                  <a:cubicBezTo>
                    <a:pt x="3608" y="3679"/>
                    <a:pt x="3679" y="3620"/>
                    <a:pt x="3679" y="3536"/>
                  </a:cubicBezTo>
                  <a:cubicBezTo>
                    <a:pt x="3679" y="3441"/>
                    <a:pt x="3620" y="3382"/>
                    <a:pt x="3536" y="3382"/>
                  </a:cubicBezTo>
                  <a:lnTo>
                    <a:pt x="298" y="3382"/>
                  </a:lnTo>
                  <a:lnTo>
                    <a:pt x="298" y="155"/>
                  </a:lnTo>
                  <a:cubicBezTo>
                    <a:pt x="298" y="84"/>
                    <a:pt x="238" y="0"/>
                    <a:pt x="155"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54" name="Google Shape;9862;p57"/>
            <p:cNvSpPr/>
            <p:nvPr/>
          </p:nvSpPr>
          <p:spPr>
            <a:xfrm>
              <a:off x="5976416" y="2562679"/>
              <a:ext cx="9463" cy="16290"/>
            </a:xfrm>
            <a:custGeom>
              <a:avLst/>
              <a:gdLst/>
              <a:ahLst/>
              <a:cxnLst/>
              <a:rect l="l" t="t" r="r" b="b"/>
              <a:pathLst>
                <a:path w="298" h="513" extrusionOk="0">
                  <a:moveTo>
                    <a:pt x="155" y="1"/>
                  </a:moveTo>
                  <a:cubicBezTo>
                    <a:pt x="60" y="1"/>
                    <a:pt x="0" y="60"/>
                    <a:pt x="0" y="155"/>
                  </a:cubicBezTo>
                  <a:lnTo>
                    <a:pt x="0" y="358"/>
                  </a:lnTo>
                  <a:cubicBezTo>
                    <a:pt x="0" y="441"/>
                    <a:pt x="60" y="513"/>
                    <a:pt x="155" y="513"/>
                  </a:cubicBezTo>
                  <a:cubicBezTo>
                    <a:pt x="238" y="513"/>
                    <a:pt x="298" y="453"/>
                    <a:pt x="298" y="358"/>
                  </a:cubicBezTo>
                  <a:lnTo>
                    <a:pt x="298" y="155"/>
                  </a:lnTo>
                  <a:cubicBezTo>
                    <a:pt x="298" y="84"/>
                    <a:pt x="238" y="1"/>
                    <a:pt x="155"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55" name="Google Shape;9863;p57"/>
            <p:cNvSpPr/>
            <p:nvPr/>
          </p:nvSpPr>
          <p:spPr>
            <a:xfrm>
              <a:off x="5900395" y="2386217"/>
              <a:ext cx="15179" cy="13909"/>
            </a:xfrm>
            <a:custGeom>
              <a:avLst/>
              <a:gdLst/>
              <a:ahLst/>
              <a:cxnLst/>
              <a:rect l="l" t="t" r="r" b="b"/>
              <a:pathLst>
                <a:path w="478" h="438" extrusionOk="0">
                  <a:moveTo>
                    <a:pt x="168" y="0"/>
                  </a:moveTo>
                  <a:cubicBezTo>
                    <a:pt x="129" y="0"/>
                    <a:pt x="90" y="15"/>
                    <a:pt x="61" y="45"/>
                  </a:cubicBezTo>
                  <a:cubicBezTo>
                    <a:pt x="1" y="105"/>
                    <a:pt x="1" y="188"/>
                    <a:pt x="61" y="247"/>
                  </a:cubicBezTo>
                  <a:lnTo>
                    <a:pt x="215" y="402"/>
                  </a:lnTo>
                  <a:cubicBezTo>
                    <a:pt x="239" y="426"/>
                    <a:pt x="275" y="438"/>
                    <a:pt x="311" y="438"/>
                  </a:cubicBezTo>
                  <a:cubicBezTo>
                    <a:pt x="358" y="438"/>
                    <a:pt x="394" y="426"/>
                    <a:pt x="418" y="402"/>
                  </a:cubicBezTo>
                  <a:cubicBezTo>
                    <a:pt x="477" y="343"/>
                    <a:pt x="477" y="247"/>
                    <a:pt x="418" y="188"/>
                  </a:cubicBezTo>
                  <a:lnTo>
                    <a:pt x="275" y="45"/>
                  </a:lnTo>
                  <a:cubicBezTo>
                    <a:pt x="245" y="15"/>
                    <a:pt x="206" y="0"/>
                    <a:pt x="168"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56" name="Google Shape;9864;p57"/>
            <p:cNvSpPr/>
            <p:nvPr/>
          </p:nvSpPr>
          <p:spPr>
            <a:xfrm>
              <a:off x="6047484" y="2533655"/>
              <a:ext cx="15147" cy="13940"/>
            </a:xfrm>
            <a:custGeom>
              <a:avLst/>
              <a:gdLst/>
              <a:ahLst/>
              <a:cxnLst/>
              <a:rect l="l" t="t" r="r" b="b"/>
              <a:pathLst>
                <a:path w="477" h="439" extrusionOk="0">
                  <a:moveTo>
                    <a:pt x="161" y="1"/>
                  </a:moveTo>
                  <a:cubicBezTo>
                    <a:pt x="126" y="1"/>
                    <a:pt x="90" y="16"/>
                    <a:pt x="60" y="46"/>
                  </a:cubicBezTo>
                  <a:cubicBezTo>
                    <a:pt x="1" y="93"/>
                    <a:pt x="1" y="188"/>
                    <a:pt x="60" y="248"/>
                  </a:cubicBezTo>
                  <a:lnTo>
                    <a:pt x="203" y="391"/>
                  </a:lnTo>
                  <a:cubicBezTo>
                    <a:pt x="239" y="427"/>
                    <a:pt x="262" y="438"/>
                    <a:pt x="310" y="438"/>
                  </a:cubicBezTo>
                  <a:cubicBezTo>
                    <a:pt x="358" y="438"/>
                    <a:pt x="382" y="427"/>
                    <a:pt x="417" y="391"/>
                  </a:cubicBezTo>
                  <a:cubicBezTo>
                    <a:pt x="477" y="343"/>
                    <a:pt x="477" y="248"/>
                    <a:pt x="417" y="188"/>
                  </a:cubicBezTo>
                  <a:lnTo>
                    <a:pt x="262" y="46"/>
                  </a:lnTo>
                  <a:cubicBezTo>
                    <a:pt x="233" y="16"/>
                    <a:pt x="197" y="1"/>
                    <a:pt x="161"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57" name="Google Shape;9865;p57"/>
            <p:cNvSpPr/>
            <p:nvPr/>
          </p:nvSpPr>
          <p:spPr>
            <a:xfrm>
              <a:off x="6047484" y="2386217"/>
              <a:ext cx="15147" cy="13909"/>
            </a:xfrm>
            <a:custGeom>
              <a:avLst/>
              <a:gdLst/>
              <a:ahLst/>
              <a:cxnLst/>
              <a:rect l="l" t="t" r="r" b="b"/>
              <a:pathLst>
                <a:path w="477" h="438" extrusionOk="0">
                  <a:moveTo>
                    <a:pt x="310" y="0"/>
                  </a:moveTo>
                  <a:cubicBezTo>
                    <a:pt x="271" y="0"/>
                    <a:pt x="233" y="15"/>
                    <a:pt x="203" y="45"/>
                  </a:cubicBezTo>
                  <a:lnTo>
                    <a:pt x="60" y="188"/>
                  </a:lnTo>
                  <a:cubicBezTo>
                    <a:pt x="1" y="247"/>
                    <a:pt x="1" y="343"/>
                    <a:pt x="60" y="402"/>
                  </a:cubicBezTo>
                  <a:cubicBezTo>
                    <a:pt x="84" y="426"/>
                    <a:pt x="120" y="438"/>
                    <a:pt x="167" y="438"/>
                  </a:cubicBezTo>
                  <a:cubicBezTo>
                    <a:pt x="203" y="438"/>
                    <a:pt x="239" y="426"/>
                    <a:pt x="262" y="402"/>
                  </a:cubicBezTo>
                  <a:lnTo>
                    <a:pt x="417" y="247"/>
                  </a:lnTo>
                  <a:cubicBezTo>
                    <a:pt x="477" y="188"/>
                    <a:pt x="477" y="105"/>
                    <a:pt x="417" y="45"/>
                  </a:cubicBezTo>
                  <a:cubicBezTo>
                    <a:pt x="387" y="15"/>
                    <a:pt x="349" y="0"/>
                    <a:pt x="310"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58" name="Google Shape;9866;p57"/>
            <p:cNvSpPr/>
            <p:nvPr/>
          </p:nvSpPr>
          <p:spPr>
            <a:xfrm>
              <a:off x="5900395" y="2533655"/>
              <a:ext cx="15179" cy="13940"/>
            </a:xfrm>
            <a:custGeom>
              <a:avLst/>
              <a:gdLst/>
              <a:ahLst/>
              <a:cxnLst/>
              <a:rect l="l" t="t" r="r" b="b"/>
              <a:pathLst>
                <a:path w="478" h="439" extrusionOk="0">
                  <a:moveTo>
                    <a:pt x="316" y="1"/>
                  </a:moveTo>
                  <a:cubicBezTo>
                    <a:pt x="281" y="1"/>
                    <a:pt x="245" y="16"/>
                    <a:pt x="215" y="46"/>
                  </a:cubicBezTo>
                  <a:lnTo>
                    <a:pt x="61" y="188"/>
                  </a:lnTo>
                  <a:cubicBezTo>
                    <a:pt x="1" y="248"/>
                    <a:pt x="1" y="343"/>
                    <a:pt x="61" y="403"/>
                  </a:cubicBezTo>
                  <a:cubicBezTo>
                    <a:pt x="96" y="427"/>
                    <a:pt x="120" y="438"/>
                    <a:pt x="168" y="438"/>
                  </a:cubicBezTo>
                  <a:cubicBezTo>
                    <a:pt x="215" y="438"/>
                    <a:pt x="239" y="427"/>
                    <a:pt x="275" y="403"/>
                  </a:cubicBezTo>
                  <a:lnTo>
                    <a:pt x="418" y="248"/>
                  </a:lnTo>
                  <a:cubicBezTo>
                    <a:pt x="477" y="188"/>
                    <a:pt x="477" y="105"/>
                    <a:pt x="418" y="46"/>
                  </a:cubicBezTo>
                  <a:cubicBezTo>
                    <a:pt x="388" y="16"/>
                    <a:pt x="352" y="1"/>
                    <a:pt x="316"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59" name="Google Shape;9867;p57"/>
            <p:cNvSpPr/>
            <p:nvPr/>
          </p:nvSpPr>
          <p:spPr>
            <a:xfrm>
              <a:off x="5877341" y="2420639"/>
              <a:ext cx="16671" cy="11654"/>
            </a:xfrm>
            <a:custGeom>
              <a:avLst/>
              <a:gdLst/>
              <a:ahLst/>
              <a:cxnLst/>
              <a:rect l="l" t="t" r="r" b="b"/>
              <a:pathLst>
                <a:path w="525" h="367" extrusionOk="0">
                  <a:moveTo>
                    <a:pt x="167" y="0"/>
                  </a:moveTo>
                  <a:cubicBezTo>
                    <a:pt x="106" y="0"/>
                    <a:pt x="52" y="29"/>
                    <a:pt x="25" y="92"/>
                  </a:cubicBezTo>
                  <a:cubicBezTo>
                    <a:pt x="1" y="164"/>
                    <a:pt x="25" y="247"/>
                    <a:pt x="108" y="283"/>
                  </a:cubicBezTo>
                  <a:lnTo>
                    <a:pt x="298" y="354"/>
                  </a:lnTo>
                  <a:cubicBezTo>
                    <a:pt x="310" y="366"/>
                    <a:pt x="346" y="366"/>
                    <a:pt x="358" y="366"/>
                  </a:cubicBezTo>
                  <a:cubicBezTo>
                    <a:pt x="417" y="366"/>
                    <a:pt x="465" y="342"/>
                    <a:pt x="489" y="283"/>
                  </a:cubicBezTo>
                  <a:cubicBezTo>
                    <a:pt x="525" y="187"/>
                    <a:pt x="489" y="116"/>
                    <a:pt x="417" y="92"/>
                  </a:cubicBezTo>
                  <a:lnTo>
                    <a:pt x="227" y="9"/>
                  </a:lnTo>
                  <a:cubicBezTo>
                    <a:pt x="207" y="3"/>
                    <a:pt x="186" y="0"/>
                    <a:pt x="167"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60" name="Google Shape;9868;p57"/>
            <p:cNvSpPr/>
            <p:nvPr/>
          </p:nvSpPr>
          <p:spPr>
            <a:xfrm>
              <a:off x="6068665" y="2501519"/>
              <a:ext cx="16671" cy="11654"/>
            </a:xfrm>
            <a:custGeom>
              <a:avLst/>
              <a:gdLst/>
              <a:ahLst/>
              <a:cxnLst/>
              <a:rect l="l" t="t" r="r" b="b"/>
              <a:pathLst>
                <a:path w="525" h="367" extrusionOk="0">
                  <a:moveTo>
                    <a:pt x="170" y="1"/>
                  </a:moveTo>
                  <a:cubicBezTo>
                    <a:pt x="112" y="1"/>
                    <a:pt x="54" y="28"/>
                    <a:pt x="36" y="81"/>
                  </a:cubicBezTo>
                  <a:cubicBezTo>
                    <a:pt x="0" y="165"/>
                    <a:pt x="36" y="248"/>
                    <a:pt x="107" y="284"/>
                  </a:cubicBezTo>
                  <a:lnTo>
                    <a:pt x="298" y="355"/>
                  </a:lnTo>
                  <a:cubicBezTo>
                    <a:pt x="310" y="367"/>
                    <a:pt x="346" y="367"/>
                    <a:pt x="357" y="367"/>
                  </a:cubicBezTo>
                  <a:cubicBezTo>
                    <a:pt x="417" y="367"/>
                    <a:pt x="465" y="343"/>
                    <a:pt x="488" y="284"/>
                  </a:cubicBezTo>
                  <a:cubicBezTo>
                    <a:pt x="524" y="200"/>
                    <a:pt x="488" y="117"/>
                    <a:pt x="417" y="81"/>
                  </a:cubicBezTo>
                  <a:lnTo>
                    <a:pt x="226" y="10"/>
                  </a:lnTo>
                  <a:cubicBezTo>
                    <a:pt x="209" y="4"/>
                    <a:pt x="189" y="1"/>
                    <a:pt x="170"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61" name="Google Shape;9869;p57"/>
            <p:cNvSpPr/>
            <p:nvPr/>
          </p:nvSpPr>
          <p:spPr>
            <a:xfrm>
              <a:off x="6015729" y="2363353"/>
              <a:ext cx="12893" cy="15623"/>
            </a:xfrm>
            <a:custGeom>
              <a:avLst/>
              <a:gdLst/>
              <a:ahLst/>
              <a:cxnLst/>
              <a:rect l="l" t="t" r="r" b="b"/>
              <a:pathLst>
                <a:path w="406" h="492" extrusionOk="0">
                  <a:moveTo>
                    <a:pt x="237" y="1"/>
                  </a:moveTo>
                  <a:cubicBezTo>
                    <a:pt x="181" y="1"/>
                    <a:pt x="125" y="34"/>
                    <a:pt x="108" y="86"/>
                  </a:cubicBezTo>
                  <a:lnTo>
                    <a:pt x="36" y="277"/>
                  </a:lnTo>
                  <a:cubicBezTo>
                    <a:pt x="0" y="360"/>
                    <a:pt x="36" y="444"/>
                    <a:pt x="108" y="479"/>
                  </a:cubicBezTo>
                  <a:cubicBezTo>
                    <a:pt x="119" y="479"/>
                    <a:pt x="131" y="491"/>
                    <a:pt x="167" y="491"/>
                  </a:cubicBezTo>
                  <a:cubicBezTo>
                    <a:pt x="227" y="491"/>
                    <a:pt x="274" y="467"/>
                    <a:pt x="298" y="396"/>
                  </a:cubicBezTo>
                  <a:lnTo>
                    <a:pt x="369" y="205"/>
                  </a:lnTo>
                  <a:cubicBezTo>
                    <a:pt x="405" y="134"/>
                    <a:pt x="369" y="39"/>
                    <a:pt x="298" y="15"/>
                  </a:cubicBezTo>
                  <a:cubicBezTo>
                    <a:pt x="279" y="5"/>
                    <a:pt x="258" y="1"/>
                    <a:pt x="237"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62" name="Google Shape;9870;p57"/>
            <p:cNvSpPr/>
            <p:nvPr/>
          </p:nvSpPr>
          <p:spPr>
            <a:xfrm>
              <a:off x="5934055" y="2554836"/>
              <a:ext cx="13274" cy="15433"/>
            </a:xfrm>
            <a:custGeom>
              <a:avLst/>
              <a:gdLst/>
              <a:ahLst/>
              <a:cxnLst/>
              <a:rect l="l" t="t" r="r" b="b"/>
              <a:pathLst>
                <a:path w="418" h="486" extrusionOk="0">
                  <a:moveTo>
                    <a:pt x="255" y="1"/>
                  </a:moveTo>
                  <a:cubicBezTo>
                    <a:pt x="197" y="1"/>
                    <a:pt x="138" y="30"/>
                    <a:pt x="120" y="93"/>
                  </a:cubicBezTo>
                  <a:lnTo>
                    <a:pt x="48" y="283"/>
                  </a:lnTo>
                  <a:cubicBezTo>
                    <a:pt x="1" y="355"/>
                    <a:pt x="48" y="450"/>
                    <a:pt x="120" y="474"/>
                  </a:cubicBezTo>
                  <a:cubicBezTo>
                    <a:pt x="132" y="486"/>
                    <a:pt x="167" y="486"/>
                    <a:pt x="179" y="486"/>
                  </a:cubicBezTo>
                  <a:cubicBezTo>
                    <a:pt x="239" y="486"/>
                    <a:pt x="286" y="462"/>
                    <a:pt x="310" y="402"/>
                  </a:cubicBezTo>
                  <a:lnTo>
                    <a:pt x="382" y="212"/>
                  </a:lnTo>
                  <a:cubicBezTo>
                    <a:pt x="417" y="129"/>
                    <a:pt x="382" y="45"/>
                    <a:pt x="310" y="10"/>
                  </a:cubicBezTo>
                  <a:cubicBezTo>
                    <a:pt x="293" y="4"/>
                    <a:pt x="274" y="1"/>
                    <a:pt x="255"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63" name="Google Shape;9871;p57"/>
            <p:cNvSpPr/>
            <p:nvPr/>
          </p:nvSpPr>
          <p:spPr>
            <a:xfrm>
              <a:off x="5935960" y="2362401"/>
              <a:ext cx="12861" cy="15814"/>
            </a:xfrm>
            <a:custGeom>
              <a:avLst/>
              <a:gdLst/>
              <a:ahLst/>
              <a:cxnLst/>
              <a:rect l="l" t="t" r="r" b="b"/>
              <a:pathLst>
                <a:path w="405" h="498" extrusionOk="0">
                  <a:moveTo>
                    <a:pt x="161" y="1"/>
                  </a:moveTo>
                  <a:cubicBezTo>
                    <a:pt x="143" y="1"/>
                    <a:pt x="125" y="3"/>
                    <a:pt x="107" y="9"/>
                  </a:cubicBezTo>
                  <a:cubicBezTo>
                    <a:pt x="24" y="45"/>
                    <a:pt x="0" y="128"/>
                    <a:pt x="24" y="212"/>
                  </a:cubicBezTo>
                  <a:lnTo>
                    <a:pt x="107" y="402"/>
                  </a:lnTo>
                  <a:cubicBezTo>
                    <a:pt x="131" y="462"/>
                    <a:pt x="191" y="497"/>
                    <a:pt x="238" y="497"/>
                  </a:cubicBezTo>
                  <a:cubicBezTo>
                    <a:pt x="250" y="497"/>
                    <a:pt x="262" y="497"/>
                    <a:pt x="298" y="474"/>
                  </a:cubicBezTo>
                  <a:cubicBezTo>
                    <a:pt x="369" y="450"/>
                    <a:pt x="405" y="355"/>
                    <a:pt x="369" y="283"/>
                  </a:cubicBezTo>
                  <a:lnTo>
                    <a:pt x="298" y="93"/>
                  </a:lnTo>
                  <a:cubicBezTo>
                    <a:pt x="271" y="29"/>
                    <a:pt x="216" y="1"/>
                    <a:pt x="161"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64" name="Google Shape;9872;p57"/>
            <p:cNvSpPr/>
            <p:nvPr/>
          </p:nvSpPr>
          <p:spPr>
            <a:xfrm>
              <a:off x="6013824" y="2555820"/>
              <a:ext cx="12893" cy="15592"/>
            </a:xfrm>
            <a:custGeom>
              <a:avLst/>
              <a:gdLst/>
              <a:ahLst/>
              <a:cxnLst/>
              <a:rect l="l" t="t" r="r" b="b"/>
              <a:pathLst>
                <a:path w="406" h="491" extrusionOk="0">
                  <a:moveTo>
                    <a:pt x="167" y="0"/>
                  </a:moveTo>
                  <a:cubicBezTo>
                    <a:pt x="147" y="0"/>
                    <a:pt x="127" y="5"/>
                    <a:pt x="108" y="14"/>
                  </a:cubicBezTo>
                  <a:cubicBezTo>
                    <a:pt x="37" y="38"/>
                    <a:pt x="1" y="133"/>
                    <a:pt x="37" y="205"/>
                  </a:cubicBezTo>
                  <a:lnTo>
                    <a:pt x="108" y="395"/>
                  </a:lnTo>
                  <a:cubicBezTo>
                    <a:pt x="132" y="455"/>
                    <a:pt x="179" y="491"/>
                    <a:pt x="239" y="491"/>
                  </a:cubicBezTo>
                  <a:cubicBezTo>
                    <a:pt x="251" y="491"/>
                    <a:pt x="275" y="491"/>
                    <a:pt x="299" y="479"/>
                  </a:cubicBezTo>
                  <a:cubicBezTo>
                    <a:pt x="370" y="443"/>
                    <a:pt x="406" y="360"/>
                    <a:pt x="370" y="276"/>
                  </a:cubicBezTo>
                  <a:lnTo>
                    <a:pt x="299" y="86"/>
                  </a:lnTo>
                  <a:cubicBezTo>
                    <a:pt x="272" y="33"/>
                    <a:pt x="221" y="0"/>
                    <a:pt x="167"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65" name="Google Shape;9873;p57"/>
            <p:cNvSpPr/>
            <p:nvPr/>
          </p:nvSpPr>
          <p:spPr>
            <a:xfrm>
              <a:off x="6069776" y="2422132"/>
              <a:ext cx="16290" cy="11654"/>
            </a:xfrm>
            <a:custGeom>
              <a:avLst/>
              <a:gdLst/>
              <a:ahLst/>
              <a:cxnLst/>
              <a:rect l="l" t="t" r="r" b="b"/>
              <a:pathLst>
                <a:path w="513" h="367" extrusionOk="0">
                  <a:moveTo>
                    <a:pt x="354" y="1"/>
                  </a:moveTo>
                  <a:cubicBezTo>
                    <a:pt x="335" y="1"/>
                    <a:pt x="316" y="3"/>
                    <a:pt x="299" y="9"/>
                  </a:cubicBezTo>
                  <a:lnTo>
                    <a:pt x="96" y="81"/>
                  </a:lnTo>
                  <a:cubicBezTo>
                    <a:pt x="25" y="117"/>
                    <a:pt x="1" y="200"/>
                    <a:pt x="25" y="283"/>
                  </a:cubicBezTo>
                  <a:cubicBezTo>
                    <a:pt x="37" y="343"/>
                    <a:pt x="96" y="367"/>
                    <a:pt x="156" y="367"/>
                  </a:cubicBezTo>
                  <a:cubicBezTo>
                    <a:pt x="180" y="367"/>
                    <a:pt x="191" y="367"/>
                    <a:pt x="215" y="355"/>
                  </a:cubicBezTo>
                  <a:lnTo>
                    <a:pt x="418" y="283"/>
                  </a:lnTo>
                  <a:cubicBezTo>
                    <a:pt x="489" y="248"/>
                    <a:pt x="513" y="164"/>
                    <a:pt x="489" y="81"/>
                  </a:cubicBezTo>
                  <a:cubicBezTo>
                    <a:pt x="462" y="27"/>
                    <a:pt x="409" y="1"/>
                    <a:pt x="354"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66" name="Google Shape;9874;p57"/>
            <p:cNvSpPr/>
            <p:nvPr/>
          </p:nvSpPr>
          <p:spPr>
            <a:xfrm>
              <a:off x="5876960" y="2500027"/>
              <a:ext cx="16290" cy="11654"/>
            </a:xfrm>
            <a:custGeom>
              <a:avLst/>
              <a:gdLst/>
              <a:ahLst/>
              <a:cxnLst/>
              <a:rect l="l" t="t" r="r" b="b"/>
              <a:pathLst>
                <a:path w="513" h="367" extrusionOk="0">
                  <a:moveTo>
                    <a:pt x="352" y="0"/>
                  </a:moveTo>
                  <a:cubicBezTo>
                    <a:pt x="334" y="0"/>
                    <a:pt x="316" y="3"/>
                    <a:pt x="298" y="9"/>
                  </a:cubicBezTo>
                  <a:lnTo>
                    <a:pt x="96" y="92"/>
                  </a:lnTo>
                  <a:cubicBezTo>
                    <a:pt x="25" y="116"/>
                    <a:pt x="1" y="212"/>
                    <a:pt x="25" y="283"/>
                  </a:cubicBezTo>
                  <a:cubicBezTo>
                    <a:pt x="60" y="343"/>
                    <a:pt x="96" y="366"/>
                    <a:pt x="156" y="366"/>
                  </a:cubicBezTo>
                  <a:cubicBezTo>
                    <a:pt x="179" y="366"/>
                    <a:pt x="191" y="366"/>
                    <a:pt x="215" y="354"/>
                  </a:cubicBezTo>
                  <a:lnTo>
                    <a:pt x="418" y="283"/>
                  </a:lnTo>
                  <a:cubicBezTo>
                    <a:pt x="489" y="247"/>
                    <a:pt x="513" y="164"/>
                    <a:pt x="489" y="92"/>
                  </a:cubicBezTo>
                  <a:cubicBezTo>
                    <a:pt x="462" y="29"/>
                    <a:pt x="408" y="0"/>
                    <a:pt x="352"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grpSp>
      <p:grpSp>
        <p:nvGrpSpPr>
          <p:cNvPr id="67" name="Google Shape;11584;p60"/>
          <p:cNvGrpSpPr/>
          <p:nvPr/>
        </p:nvGrpSpPr>
        <p:grpSpPr>
          <a:xfrm>
            <a:off x="8251521" y="5493195"/>
            <a:ext cx="395266" cy="416880"/>
            <a:chOff x="1310655" y="3360527"/>
            <a:chExt cx="306314" cy="347403"/>
          </a:xfrm>
        </p:grpSpPr>
        <p:sp>
          <p:nvSpPr>
            <p:cNvPr id="68" name="Google Shape;11585;p60"/>
            <p:cNvSpPr/>
            <p:nvPr/>
          </p:nvSpPr>
          <p:spPr>
            <a:xfrm>
              <a:off x="1440416" y="3531630"/>
              <a:ext cx="151652" cy="176299"/>
            </a:xfrm>
            <a:custGeom>
              <a:avLst/>
              <a:gdLst/>
              <a:ahLst/>
              <a:cxnLst/>
              <a:rect l="l" t="t" r="r" b="b"/>
              <a:pathLst>
                <a:path w="4787" h="5565" extrusionOk="0">
                  <a:moveTo>
                    <a:pt x="1851" y="0"/>
                  </a:moveTo>
                  <a:cubicBezTo>
                    <a:pt x="1838" y="0"/>
                    <a:pt x="1824" y="2"/>
                    <a:pt x="1810" y="4"/>
                  </a:cubicBezTo>
                  <a:cubicBezTo>
                    <a:pt x="1751" y="28"/>
                    <a:pt x="1715" y="52"/>
                    <a:pt x="1691" y="112"/>
                  </a:cubicBezTo>
                  <a:lnTo>
                    <a:pt x="1275" y="1255"/>
                  </a:lnTo>
                  <a:cubicBezTo>
                    <a:pt x="429" y="1767"/>
                    <a:pt x="1" y="2731"/>
                    <a:pt x="191" y="3695"/>
                  </a:cubicBezTo>
                  <a:cubicBezTo>
                    <a:pt x="310" y="4314"/>
                    <a:pt x="667" y="4826"/>
                    <a:pt x="1179" y="5172"/>
                  </a:cubicBezTo>
                  <a:cubicBezTo>
                    <a:pt x="1560" y="5422"/>
                    <a:pt x="2013" y="5565"/>
                    <a:pt x="2453" y="5565"/>
                  </a:cubicBezTo>
                  <a:cubicBezTo>
                    <a:pt x="2608" y="5565"/>
                    <a:pt x="2751" y="5541"/>
                    <a:pt x="2918" y="5517"/>
                  </a:cubicBezTo>
                  <a:cubicBezTo>
                    <a:pt x="3799" y="5338"/>
                    <a:pt x="4489" y="4672"/>
                    <a:pt x="4715" y="3803"/>
                  </a:cubicBezTo>
                  <a:cubicBezTo>
                    <a:pt x="4727" y="3719"/>
                    <a:pt x="4692" y="3624"/>
                    <a:pt x="4596" y="3612"/>
                  </a:cubicBezTo>
                  <a:cubicBezTo>
                    <a:pt x="4586" y="3611"/>
                    <a:pt x="4576" y="3610"/>
                    <a:pt x="4565" y="3610"/>
                  </a:cubicBezTo>
                  <a:cubicBezTo>
                    <a:pt x="4491" y="3610"/>
                    <a:pt x="4416" y="3648"/>
                    <a:pt x="4406" y="3731"/>
                  </a:cubicBezTo>
                  <a:cubicBezTo>
                    <a:pt x="4215" y="4469"/>
                    <a:pt x="3620" y="5053"/>
                    <a:pt x="2858" y="5207"/>
                  </a:cubicBezTo>
                  <a:cubicBezTo>
                    <a:pt x="2728" y="5231"/>
                    <a:pt x="2597" y="5243"/>
                    <a:pt x="2468" y="5243"/>
                  </a:cubicBezTo>
                  <a:cubicBezTo>
                    <a:pt x="2075" y="5243"/>
                    <a:pt x="1692" y="5134"/>
                    <a:pt x="1370" y="4910"/>
                  </a:cubicBezTo>
                  <a:cubicBezTo>
                    <a:pt x="917" y="4612"/>
                    <a:pt x="620" y="4160"/>
                    <a:pt x="524" y="3636"/>
                  </a:cubicBezTo>
                  <a:cubicBezTo>
                    <a:pt x="346" y="2790"/>
                    <a:pt x="739" y="1933"/>
                    <a:pt x="1501" y="1517"/>
                  </a:cubicBezTo>
                  <a:cubicBezTo>
                    <a:pt x="1537" y="1493"/>
                    <a:pt x="1560" y="1469"/>
                    <a:pt x="1572" y="1421"/>
                  </a:cubicBezTo>
                  <a:lnTo>
                    <a:pt x="1918" y="469"/>
                  </a:lnTo>
                  <a:lnTo>
                    <a:pt x="2608" y="1219"/>
                  </a:lnTo>
                  <a:cubicBezTo>
                    <a:pt x="2632" y="1243"/>
                    <a:pt x="2668" y="1255"/>
                    <a:pt x="2703" y="1255"/>
                  </a:cubicBezTo>
                  <a:cubicBezTo>
                    <a:pt x="3572" y="1362"/>
                    <a:pt x="4275" y="2005"/>
                    <a:pt x="4430" y="2850"/>
                  </a:cubicBezTo>
                  <a:cubicBezTo>
                    <a:pt x="4454" y="2945"/>
                    <a:pt x="4465" y="3041"/>
                    <a:pt x="4465" y="3136"/>
                  </a:cubicBezTo>
                  <a:cubicBezTo>
                    <a:pt x="4465" y="3209"/>
                    <a:pt x="4521" y="3283"/>
                    <a:pt x="4599" y="3283"/>
                  </a:cubicBezTo>
                  <a:cubicBezTo>
                    <a:pt x="4610" y="3283"/>
                    <a:pt x="4621" y="3281"/>
                    <a:pt x="4632" y="3279"/>
                  </a:cubicBezTo>
                  <a:cubicBezTo>
                    <a:pt x="4715" y="3279"/>
                    <a:pt x="4787" y="3207"/>
                    <a:pt x="4775" y="3124"/>
                  </a:cubicBezTo>
                  <a:cubicBezTo>
                    <a:pt x="4775" y="3017"/>
                    <a:pt x="4763" y="2898"/>
                    <a:pt x="4727" y="2790"/>
                  </a:cubicBezTo>
                  <a:cubicBezTo>
                    <a:pt x="4537" y="1826"/>
                    <a:pt x="3763" y="1100"/>
                    <a:pt x="2787" y="945"/>
                  </a:cubicBezTo>
                  <a:lnTo>
                    <a:pt x="1965" y="52"/>
                  </a:lnTo>
                  <a:cubicBezTo>
                    <a:pt x="1929" y="16"/>
                    <a:pt x="1892" y="0"/>
                    <a:pt x="1851"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69" name="Google Shape;11586;p60"/>
            <p:cNvSpPr/>
            <p:nvPr/>
          </p:nvSpPr>
          <p:spPr>
            <a:xfrm>
              <a:off x="1486447" y="3589478"/>
              <a:ext cx="64152" cy="75842"/>
            </a:xfrm>
            <a:custGeom>
              <a:avLst/>
              <a:gdLst/>
              <a:ahLst/>
              <a:cxnLst/>
              <a:rect l="l" t="t" r="r" b="b"/>
              <a:pathLst>
                <a:path w="2025" h="2394" extrusionOk="0">
                  <a:moveTo>
                    <a:pt x="1691" y="1179"/>
                  </a:moveTo>
                  <a:lnTo>
                    <a:pt x="1691" y="2084"/>
                  </a:lnTo>
                  <a:lnTo>
                    <a:pt x="298" y="2084"/>
                  </a:lnTo>
                  <a:lnTo>
                    <a:pt x="298" y="1179"/>
                  </a:lnTo>
                  <a:close/>
                  <a:moveTo>
                    <a:pt x="1012" y="0"/>
                  </a:moveTo>
                  <a:cubicBezTo>
                    <a:pt x="715" y="0"/>
                    <a:pt x="476" y="238"/>
                    <a:pt x="476" y="536"/>
                  </a:cubicBezTo>
                  <a:lnTo>
                    <a:pt x="476" y="845"/>
                  </a:lnTo>
                  <a:lnTo>
                    <a:pt x="167" y="845"/>
                  </a:lnTo>
                  <a:cubicBezTo>
                    <a:pt x="84" y="845"/>
                    <a:pt x="0" y="917"/>
                    <a:pt x="0" y="1012"/>
                  </a:cubicBezTo>
                  <a:lnTo>
                    <a:pt x="0" y="2227"/>
                  </a:lnTo>
                  <a:cubicBezTo>
                    <a:pt x="0" y="2322"/>
                    <a:pt x="84" y="2393"/>
                    <a:pt x="167" y="2393"/>
                  </a:cubicBezTo>
                  <a:lnTo>
                    <a:pt x="1869" y="2393"/>
                  </a:lnTo>
                  <a:cubicBezTo>
                    <a:pt x="1953" y="2393"/>
                    <a:pt x="2024" y="2322"/>
                    <a:pt x="2024" y="2227"/>
                  </a:cubicBezTo>
                  <a:lnTo>
                    <a:pt x="2024" y="1012"/>
                  </a:lnTo>
                  <a:cubicBezTo>
                    <a:pt x="2012" y="917"/>
                    <a:pt x="1941" y="845"/>
                    <a:pt x="1846" y="845"/>
                  </a:cubicBezTo>
                  <a:lnTo>
                    <a:pt x="774" y="845"/>
                  </a:lnTo>
                  <a:lnTo>
                    <a:pt x="774" y="536"/>
                  </a:lnTo>
                  <a:cubicBezTo>
                    <a:pt x="774" y="417"/>
                    <a:pt x="881" y="310"/>
                    <a:pt x="1000" y="310"/>
                  </a:cubicBezTo>
                  <a:cubicBezTo>
                    <a:pt x="1119" y="310"/>
                    <a:pt x="1227" y="417"/>
                    <a:pt x="1227" y="536"/>
                  </a:cubicBezTo>
                  <a:cubicBezTo>
                    <a:pt x="1227" y="619"/>
                    <a:pt x="1298" y="703"/>
                    <a:pt x="1393" y="703"/>
                  </a:cubicBezTo>
                  <a:cubicBezTo>
                    <a:pt x="1477" y="703"/>
                    <a:pt x="1548" y="619"/>
                    <a:pt x="1548" y="536"/>
                  </a:cubicBezTo>
                  <a:cubicBezTo>
                    <a:pt x="1548" y="238"/>
                    <a:pt x="1310" y="0"/>
                    <a:pt x="1012"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70" name="Google Shape;11587;p60"/>
            <p:cNvSpPr/>
            <p:nvPr/>
          </p:nvSpPr>
          <p:spPr>
            <a:xfrm>
              <a:off x="1310655" y="3360527"/>
              <a:ext cx="306314" cy="334572"/>
            </a:xfrm>
            <a:custGeom>
              <a:avLst/>
              <a:gdLst/>
              <a:ahLst/>
              <a:cxnLst/>
              <a:rect l="l" t="t" r="r" b="b"/>
              <a:pathLst>
                <a:path w="9669" h="10561" extrusionOk="0">
                  <a:moveTo>
                    <a:pt x="2430" y="7941"/>
                  </a:moveTo>
                  <a:lnTo>
                    <a:pt x="3120" y="8644"/>
                  </a:lnTo>
                  <a:lnTo>
                    <a:pt x="2989" y="8775"/>
                  </a:lnTo>
                  <a:lnTo>
                    <a:pt x="2656" y="8430"/>
                  </a:lnTo>
                  <a:cubicBezTo>
                    <a:pt x="2626" y="8400"/>
                    <a:pt x="2585" y="8385"/>
                    <a:pt x="2543" y="8385"/>
                  </a:cubicBezTo>
                  <a:cubicBezTo>
                    <a:pt x="2501" y="8385"/>
                    <a:pt x="2459" y="8400"/>
                    <a:pt x="2430" y="8430"/>
                  </a:cubicBezTo>
                  <a:lnTo>
                    <a:pt x="2073" y="8787"/>
                  </a:lnTo>
                  <a:cubicBezTo>
                    <a:pt x="2037" y="8823"/>
                    <a:pt x="2025" y="8858"/>
                    <a:pt x="2025" y="8906"/>
                  </a:cubicBezTo>
                  <a:cubicBezTo>
                    <a:pt x="2025" y="8953"/>
                    <a:pt x="2037" y="9001"/>
                    <a:pt x="2073" y="9025"/>
                  </a:cubicBezTo>
                  <a:lnTo>
                    <a:pt x="2418" y="9370"/>
                  </a:lnTo>
                  <a:lnTo>
                    <a:pt x="2275" y="9501"/>
                  </a:lnTo>
                  <a:lnTo>
                    <a:pt x="1942" y="9156"/>
                  </a:lnTo>
                  <a:cubicBezTo>
                    <a:pt x="1912" y="9126"/>
                    <a:pt x="1870" y="9111"/>
                    <a:pt x="1828" y="9111"/>
                  </a:cubicBezTo>
                  <a:cubicBezTo>
                    <a:pt x="1787" y="9111"/>
                    <a:pt x="1745" y="9126"/>
                    <a:pt x="1715" y="9156"/>
                  </a:cubicBezTo>
                  <a:lnTo>
                    <a:pt x="1358" y="9513"/>
                  </a:lnTo>
                  <a:cubicBezTo>
                    <a:pt x="1322" y="9549"/>
                    <a:pt x="1311" y="9585"/>
                    <a:pt x="1311" y="9632"/>
                  </a:cubicBezTo>
                  <a:cubicBezTo>
                    <a:pt x="1311" y="9680"/>
                    <a:pt x="1322" y="9727"/>
                    <a:pt x="1358" y="9751"/>
                  </a:cubicBezTo>
                  <a:lnTo>
                    <a:pt x="1703" y="10096"/>
                  </a:lnTo>
                  <a:lnTo>
                    <a:pt x="1584" y="10192"/>
                  </a:lnTo>
                  <a:lnTo>
                    <a:pt x="882" y="9489"/>
                  </a:lnTo>
                  <a:lnTo>
                    <a:pt x="2430" y="7941"/>
                  </a:lnTo>
                  <a:close/>
                  <a:moveTo>
                    <a:pt x="6496" y="1"/>
                  </a:moveTo>
                  <a:cubicBezTo>
                    <a:pt x="5951" y="1"/>
                    <a:pt x="5469" y="199"/>
                    <a:pt x="5121" y="548"/>
                  </a:cubicBezTo>
                  <a:cubicBezTo>
                    <a:pt x="4704" y="964"/>
                    <a:pt x="4513" y="1572"/>
                    <a:pt x="4597" y="2238"/>
                  </a:cubicBezTo>
                  <a:cubicBezTo>
                    <a:pt x="4656" y="2727"/>
                    <a:pt x="4871" y="3227"/>
                    <a:pt x="5180" y="3655"/>
                  </a:cubicBezTo>
                  <a:lnTo>
                    <a:pt x="3501" y="5334"/>
                  </a:lnTo>
                  <a:cubicBezTo>
                    <a:pt x="3442" y="5394"/>
                    <a:pt x="3442" y="5501"/>
                    <a:pt x="3501" y="5560"/>
                  </a:cubicBezTo>
                  <a:cubicBezTo>
                    <a:pt x="3525" y="5584"/>
                    <a:pt x="3573" y="5608"/>
                    <a:pt x="3620" y="5608"/>
                  </a:cubicBezTo>
                  <a:cubicBezTo>
                    <a:pt x="3668" y="5608"/>
                    <a:pt x="3704" y="5584"/>
                    <a:pt x="3739" y="5560"/>
                  </a:cubicBezTo>
                  <a:lnTo>
                    <a:pt x="5406" y="3893"/>
                  </a:lnTo>
                  <a:cubicBezTo>
                    <a:pt x="5454" y="3953"/>
                    <a:pt x="5502" y="4000"/>
                    <a:pt x="5549" y="4060"/>
                  </a:cubicBezTo>
                  <a:cubicBezTo>
                    <a:pt x="5609" y="4120"/>
                    <a:pt x="5656" y="4155"/>
                    <a:pt x="5716" y="4203"/>
                  </a:cubicBezTo>
                  <a:lnTo>
                    <a:pt x="2334" y="7584"/>
                  </a:lnTo>
                  <a:lnTo>
                    <a:pt x="691" y="9239"/>
                  </a:lnTo>
                  <a:lnTo>
                    <a:pt x="370" y="8918"/>
                  </a:lnTo>
                  <a:lnTo>
                    <a:pt x="3299" y="5989"/>
                  </a:lnTo>
                  <a:cubicBezTo>
                    <a:pt x="3358" y="5929"/>
                    <a:pt x="3358" y="5822"/>
                    <a:pt x="3299" y="5763"/>
                  </a:cubicBezTo>
                  <a:cubicBezTo>
                    <a:pt x="3275" y="5733"/>
                    <a:pt x="3236" y="5718"/>
                    <a:pt x="3196" y="5718"/>
                  </a:cubicBezTo>
                  <a:cubicBezTo>
                    <a:pt x="3156" y="5718"/>
                    <a:pt x="3114" y="5733"/>
                    <a:pt x="3085" y="5763"/>
                  </a:cubicBezTo>
                  <a:lnTo>
                    <a:pt x="48" y="8799"/>
                  </a:lnTo>
                  <a:cubicBezTo>
                    <a:pt x="13" y="8834"/>
                    <a:pt x="1" y="8882"/>
                    <a:pt x="1" y="8918"/>
                  </a:cubicBezTo>
                  <a:cubicBezTo>
                    <a:pt x="1" y="8965"/>
                    <a:pt x="13" y="9013"/>
                    <a:pt x="48" y="9037"/>
                  </a:cubicBezTo>
                  <a:lnTo>
                    <a:pt x="596" y="9585"/>
                  </a:lnTo>
                  <a:lnTo>
                    <a:pt x="1513" y="10513"/>
                  </a:lnTo>
                  <a:cubicBezTo>
                    <a:pt x="1549" y="10549"/>
                    <a:pt x="1596" y="10561"/>
                    <a:pt x="1632" y="10561"/>
                  </a:cubicBezTo>
                  <a:cubicBezTo>
                    <a:pt x="1680" y="10561"/>
                    <a:pt x="1727" y="10537"/>
                    <a:pt x="1763" y="10513"/>
                  </a:cubicBezTo>
                  <a:lnTo>
                    <a:pt x="2108" y="10156"/>
                  </a:lnTo>
                  <a:cubicBezTo>
                    <a:pt x="2144" y="10120"/>
                    <a:pt x="2156" y="10085"/>
                    <a:pt x="2156" y="10037"/>
                  </a:cubicBezTo>
                  <a:cubicBezTo>
                    <a:pt x="2156" y="9989"/>
                    <a:pt x="2144" y="9954"/>
                    <a:pt x="2108" y="9918"/>
                  </a:cubicBezTo>
                  <a:lnTo>
                    <a:pt x="1775" y="9573"/>
                  </a:lnTo>
                  <a:lnTo>
                    <a:pt x="1906" y="9442"/>
                  </a:lnTo>
                  <a:lnTo>
                    <a:pt x="2251" y="9787"/>
                  </a:lnTo>
                  <a:cubicBezTo>
                    <a:pt x="2281" y="9817"/>
                    <a:pt x="2320" y="9832"/>
                    <a:pt x="2358" y="9832"/>
                  </a:cubicBezTo>
                  <a:cubicBezTo>
                    <a:pt x="2397" y="9832"/>
                    <a:pt x="2436" y="9817"/>
                    <a:pt x="2465" y="9787"/>
                  </a:cubicBezTo>
                  <a:lnTo>
                    <a:pt x="2823" y="9430"/>
                  </a:lnTo>
                  <a:cubicBezTo>
                    <a:pt x="2858" y="9394"/>
                    <a:pt x="2870" y="9358"/>
                    <a:pt x="2870" y="9311"/>
                  </a:cubicBezTo>
                  <a:cubicBezTo>
                    <a:pt x="2870" y="9263"/>
                    <a:pt x="2858" y="9215"/>
                    <a:pt x="2823" y="9192"/>
                  </a:cubicBezTo>
                  <a:lnTo>
                    <a:pt x="2489" y="8846"/>
                  </a:lnTo>
                  <a:lnTo>
                    <a:pt x="2620" y="8715"/>
                  </a:lnTo>
                  <a:lnTo>
                    <a:pt x="2966" y="9061"/>
                  </a:lnTo>
                  <a:cubicBezTo>
                    <a:pt x="2995" y="9090"/>
                    <a:pt x="3034" y="9105"/>
                    <a:pt x="3073" y="9105"/>
                  </a:cubicBezTo>
                  <a:cubicBezTo>
                    <a:pt x="3111" y="9105"/>
                    <a:pt x="3150" y="9090"/>
                    <a:pt x="3180" y="9061"/>
                  </a:cubicBezTo>
                  <a:lnTo>
                    <a:pt x="3537" y="8703"/>
                  </a:lnTo>
                  <a:cubicBezTo>
                    <a:pt x="3597" y="8644"/>
                    <a:pt x="3597" y="8537"/>
                    <a:pt x="3537" y="8477"/>
                  </a:cubicBezTo>
                  <a:lnTo>
                    <a:pt x="2727" y="7656"/>
                  </a:lnTo>
                  <a:lnTo>
                    <a:pt x="6014" y="4370"/>
                  </a:lnTo>
                  <a:cubicBezTo>
                    <a:pt x="6549" y="4751"/>
                    <a:pt x="7168" y="4977"/>
                    <a:pt x="7752" y="4977"/>
                  </a:cubicBezTo>
                  <a:cubicBezTo>
                    <a:pt x="8026" y="4977"/>
                    <a:pt x="8276" y="4929"/>
                    <a:pt x="8514" y="4846"/>
                  </a:cubicBezTo>
                  <a:cubicBezTo>
                    <a:pt x="8597" y="4810"/>
                    <a:pt x="8633" y="4727"/>
                    <a:pt x="8597" y="4632"/>
                  </a:cubicBezTo>
                  <a:cubicBezTo>
                    <a:pt x="8580" y="4570"/>
                    <a:pt x="8523" y="4534"/>
                    <a:pt x="8461" y="4534"/>
                  </a:cubicBezTo>
                  <a:cubicBezTo>
                    <a:pt x="8439" y="4534"/>
                    <a:pt x="8417" y="4539"/>
                    <a:pt x="8395" y="4548"/>
                  </a:cubicBezTo>
                  <a:cubicBezTo>
                    <a:pt x="8192" y="4625"/>
                    <a:pt x="7973" y="4662"/>
                    <a:pt x="7746" y="4662"/>
                  </a:cubicBezTo>
                  <a:cubicBezTo>
                    <a:pt x="7093" y="4662"/>
                    <a:pt x="6380" y="4355"/>
                    <a:pt x="5823" y="3798"/>
                  </a:cubicBezTo>
                  <a:cubicBezTo>
                    <a:pt x="4847" y="2834"/>
                    <a:pt x="4668" y="1453"/>
                    <a:pt x="5406" y="726"/>
                  </a:cubicBezTo>
                  <a:cubicBezTo>
                    <a:pt x="5707" y="421"/>
                    <a:pt x="6119" y="272"/>
                    <a:pt x="6568" y="272"/>
                  </a:cubicBezTo>
                  <a:cubicBezTo>
                    <a:pt x="7204" y="272"/>
                    <a:pt x="7913" y="571"/>
                    <a:pt x="8478" y="1143"/>
                  </a:cubicBezTo>
                  <a:cubicBezTo>
                    <a:pt x="9454" y="2107"/>
                    <a:pt x="9633" y="3489"/>
                    <a:pt x="8895" y="4215"/>
                  </a:cubicBezTo>
                  <a:lnTo>
                    <a:pt x="8883" y="4239"/>
                  </a:lnTo>
                  <a:cubicBezTo>
                    <a:pt x="8823" y="4298"/>
                    <a:pt x="8823" y="4393"/>
                    <a:pt x="8883" y="4453"/>
                  </a:cubicBezTo>
                  <a:cubicBezTo>
                    <a:pt x="8913" y="4483"/>
                    <a:pt x="8954" y="4498"/>
                    <a:pt x="8996" y="4498"/>
                  </a:cubicBezTo>
                  <a:cubicBezTo>
                    <a:pt x="9038" y="4498"/>
                    <a:pt x="9079" y="4483"/>
                    <a:pt x="9109" y="4453"/>
                  </a:cubicBezTo>
                  <a:lnTo>
                    <a:pt x="9121" y="4441"/>
                  </a:lnTo>
                  <a:cubicBezTo>
                    <a:pt x="9502" y="4072"/>
                    <a:pt x="9669" y="3465"/>
                    <a:pt x="9585" y="2786"/>
                  </a:cubicBezTo>
                  <a:cubicBezTo>
                    <a:pt x="9502" y="2131"/>
                    <a:pt x="9169" y="1476"/>
                    <a:pt x="8645" y="964"/>
                  </a:cubicBezTo>
                  <a:cubicBezTo>
                    <a:pt x="8133" y="441"/>
                    <a:pt x="7478" y="95"/>
                    <a:pt x="6823" y="24"/>
                  </a:cubicBezTo>
                  <a:cubicBezTo>
                    <a:pt x="6712" y="8"/>
                    <a:pt x="6603" y="1"/>
                    <a:pt x="6496"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71" name="Google Shape;11588;p60"/>
            <p:cNvSpPr/>
            <p:nvPr/>
          </p:nvSpPr>
          <p:spPr>
            <a:xfrm>
              <a:off x="1474377" y="3380453"/>
              <a:ext cx="122221" cy="118895"/>
            </a:xfrm>
            <a:custGeom>
              <a:avLst/>
              <a:gdLst/>
              <a:ahLst/>
              <a:cxnLst/>
              <a:rect l="l" t="t" r="r" b="b"/>
              <a:pathLst>
                <a:path w="3858" h="3753" extrusionOk="0">
                  <a:moveTo>
                    <a:pt x="1488" y="312"/>
                  </a:moveTo>
                  <a:cubicBezTo>
                    <a:pt x="1953" y="312"/>
                    <a:pt x="2453" y="526"/>
                    <a:pt x="2858" y="943"/>
                  </a:cubicBezTo>
                  <a:cubicBezTo>
                    <a:pt x="3536" y="1621"/>
                    <a:pt x="3691" y="2609"/>
                    <a:pt x="3167" y="3133"/>
                  </a:cubicBezTo>
                  <a:cubicBezTo>
                    <a:pt x="2965" y="3336"/>
                    <a:pt x="2667" y="3443"/>
                    <a:pt x="2346" y="3443"/>
                  </a:cubicBezTo>
                  <a:cubicBezTo>
                    <a:pt x="1881" y="3443"/>
                    <a:pt x="1381" y="3229"/>
                    <a:pt x="976" y="2812"/>
                  </a:cubicBezTo>
                  <a:cubicBezTo>
                    <a:pt x="631" y="2479"/>
                    <a:pt x="429" y="2050"/>
                    <a:pt x="369" y="1645"/>
                  </a:cubicBezTo>
                  <a:cubicBezTo>
                    <a:pt x="322" y="1240"/>
                    <a:pt x="429" y="883"/>
                    <a:pt x="667" y="633"/>
                  </a:cubicBezTo>
                  <a:cubicBezTo>
                    <a:pt x="869" y="419"/>
                    <a:pt x="1167" y="312"/>
                    <a:pt x="1488" y="312"/>
                  </a:cubicBezTo>
                  <a:close/>
                  <a:moveTo>
                    <a:pt x="1518" y="1"/>
                  </a:moveTo>
                  <a:cubicBezTo>
                    <a:pt x="1106" y="1"/>
                    <a:pt x="738" y="143"/>
                    <a:pt x="465" y="407"/>
                  </a:cubicBezTo>
                  <a:cubicBezTo>
                    <a:pt x="143" y="716"/>
                    <a:pt x="0" y="1181"/>
                    <a:pt x="72" y="1681"/>
                  </a:cubicBezTo>
                  <a:cubicBezTo>
                    <a:pt x="131" y="2181"/>
                    <a:pt x="381" y="2657"/>
                    <a:pt x="774" y="3038"/>
                  </a:cubicBezTo>
                  <a:cubicBezTo>
                    <a:pt x="1227" y="3502"/>
                    <a:pt x="1822" y="3752"/>
                    <a:pt x="2358" y="3752"/>
                  </a:cubicBezTo>
                  <a:cubicBezTo>
                    <a:pt x="2762" y="3752"/>
                    <a:pt x="3132" y="3622"/>
                    <a:pt x="3405" y="3348"/>
                  </a:cubicBezTo>
                  <a:cubicBezTo>
                    <a:pt x="3703" y="3038"/>
                    <a:pt x="3858" y="2574"/>
                    <a:pt x="3798" y="2074"/>
                  </a:cubicBezTo>
                  <a:cubicBezTo>
                    <a:pt x="3739" y="1586"/>
                    <a:pt x="3477" y="1109"/>
                    <a:pt x="3096" y="716"/>
                  </a:cubicBezTo>
                  <a:cubicBezTo>
                    <a:pt x="2703" y="335"/>
                    <a:pt x="2215" y="73"/>
                    <a:pt x="1738" y="14"/>
                  </a:cubicBezTo>
                  <a:cubicBezTo>
                    <a:pt x="1664" y="5"/>
                    <a:pt x="1590" y="1"/>
                    <a:pt x="1518" y="1"/>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sp>
          <p:nvSpPr>
            <p:cNvPr id="72" name="Google Shape;11589;p60"/>
            <p:cNvSpPr/>
            <p:nvPr/>
          </p:nvSpPr>
          <p:spPr>
            <a:xfrm>
              <a:off x="1510207" y="3632848"/>
              <a:ext cx="15492" cy="17741"/>
            </a:xfrm>
            <a:custGeom>
              <a:avLst/>
              <a:gdLst/>
              <a:ahLst/>
              <a:cxnLst/>
              <a:rect l="l" t="t" r="r" b="b"/>
              <a:pathLst>
                <a:path w="489" h="560" extrusionOk="0">
                  <a:moveTo>
                    <a:pt x="155" y="0"/>
                  </a:moveTo>
                  <a:cubicBezTo>
                    <a:pt x="72" y="0"/>
                    <a:pt x="0" y="72"/>
                    <a:pt x="0" y="167"/>
                  </a:cubicBezTo>
                  <a:cubicBezTo>
                    <a:pt x="0" y="227"/>
                    <a:pt x="24" y="262"/>
                    <a:pt x="72" y="298"/>
                  </a:cubicBezTo>
                  <a:lnTo>
                    <a:pt x="72" y="405"/>
                  </a:lnTo>
                  <a:cubicBezTo>
                    <a:pt x="72" y="488"/>
                    <a:pt x="143" y="560"/>
                    <a:pt x="238" y="560"/>
                  </a:cubicBezTo>
                  <a:cubicBezTo>
                    <a:pt x="322" y="560"/>
                    <a:pt x="393" y="488"/>
                    <a:pt x="393" y="405"/>
                  </a:cubicBezTo>
                  <a:lnTo>
                    <a:pt x="393" y="298"/>
                  </a:lnTo>
                  <a:cubicBezTo>
                    <a:pt x="441" y="262"/>
                    <a:pt x="477" y="227"/>
                    <a:pt x="477" y="167"/>
                  </a:cubicBezTo>
                  <a:cubicBezTo>
                    <a:pt x="488" y="72"/>
                    <a:pt x="417" y="0"/>
                    <a:pt x="322" y="0"/>
                  </a:cubicBezTo>
                  <a:close/>
                </a:path>
              </a:pathLst>
            </a:custGeom>
            <a:solidFill>
              <a:srgbClr val="657E93"/>
            </a:solidFill>
            <a:ln>
              <a:noFill/>
            </a:ln>
          </p:spPr>
          <p:txBody>
            <a:bodyPr spcFirstLastPara="1" wrap="square" lIns="91425" tIns="91425" rIns="91425" bIns="91425" anchor="ctr" anchorCtr="0">
              <a:noAutofit/>
            </a:bodyPr>
            <a:lstStyle/>
            <a:p>
              <a:endParaRPr sz="3000">
                <a:latin typeface="+mj-lt"/>
              </a:endParaRPr>
            </a:p>
          </p:txBody>
        </p:sp>
      </p:grpSp>
      <p:sp>
        <p:nvSpPr>
          <p:cNvPr id="2" name="Slide Number Placeholder 1"/>
          <p:cNvSpPr>
            <a:spLocks noGrp="1"/>
          </p:cNvSpPr>
          <p:nvPr>
            <p:ph type="sldNum" sz="quarter" idx="12"/>
          </p:nvPr>
        </p:nvSpPr>
        <p:spPr>
          <a:xfrm>
            <a:off x="10485120" y="7627631"/>
            <a:ext cx="3413760" cy="438147"/>
          </a:xfrm>
        </p:spPr>
        <p:txBody>
          <a:bodyPr/>
          <a:lstStyle/>
          <a:p>
            <a:r>
              <a:rPr lang="en-US" dirty="0"/>
              <a:t>7</a:t>
            </a:r>
          </a:p>
        </p:txBody>
      </p:sp>
    </p:spTree>
    <p:extLst>
      <p:ext uri="{BB962C8B-B14F-4D97-AF65-F5344CB8AC3E}">
        <p14:creationId xmlns:p14="http://schemas.microsoft.com/office/powerpoint/2010/main" val="3722829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99;p36"/>
          <p:cNvSpPr txBox="1">
            <a:spLocks noGrp="1"/>
          </p:cNvSpPr>
          <p:nvPr>
            <p:ph type="title" idx="4294967295"/>
          </p:nvPr>
        </p:nvSpPr>
        <p:spPr>
          <a:xfrm>
            <a:off x="363182" y="228600"/>
            <a:ext cx="10914418" cy="778680"/>
          </a:xfrm>
          <a:prstGeom prst="rect">
            <a:avLst/>
          </a:prstGeom>
        </p:spPr>
        <p:txBody>
          <a:bodyPr spcFirstLastPara="1" wrap="square" lIns="130582" tIns="130582" rIns="130582" bIns="130582" anchor="t" anchorCtr="0">
            <a:noAutofit/>
          </a:bodyPr>
          <a:lstStyle/>
          <a:p>
            <a:pPr algn="l"/>
            <a:r>
              <a:rPr lang="en" sz="3600" b="1" dirty="0">
                <a:latin typeface="Cambria" pitchFamily="18" charset="0"/>
                <a:ea typeface="Cambria" pitchFamily="18" charset="0"/>
              </a:rPr>
              <a:t>1.5. Quy trình xây dựng hệ thống</a:t>
            </a:r>
            <a:endParaRPr sz="3600" b="1" dirty="0">
              <a:latin typeface="Cambria" pitchFamily="18" charset="0"/>
              <a:ea typeface="Cambria" pitchFamily="18" charset="0"/>
            </a:endParaRPr>
          </a:p>
        </p:txBody>
      </p:sp>
      <p:sp>
        <p:nvSpPr>
          <p:cNvPr id="6" name="Google Shape;700;p36"/>
          <p:cNvSpPr txBox="1">
            <a:spLocks/>
          </p:cNvSpPr>
          <p:nvPr/>
        </p:nvSpPr>
        <p:spPr>
          <a:xfrm>
            <a:off x="3399550" y="6477000"/>
            <a:ext cx="3001250" cy="940680"/>
          </a:xfrm>
          <a:prstGeom prst="rect">
            <a:avLst/>
          </a:prstGeom>
        </p:spPr>
        <p:txBody>
          <a:bodyPr spcFirstLastPara="1" vert="horz" wrap="square" lIns="130582" tIns="130582" rIns="130582" bIns="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noProof="1"/>
              <a:t>Cải thiện chất lượng hình ảnh</a:t>
            </a:r>
          </a:p>
        </p:txBody>
      </p:sp>
      <p:sp>
        <p:nvSpPr>
          <p:cNvPr id="7" name="Google Shape;701;p36"/>
          <p:cNvSpPr txBox="1">
            <a:spLocks/>
          </p:cNvSpPr>
          <p:nvPr/>
        </p:nvSpPr>
        <p:spPr>
          <a:xfrm>
            <a:off x="8159901" y="6629400"/>
            <a:ext cx="3422499" cy="940680"/>
          </a:xfrm>
          <a:prstGeom prst="rect">
            <a:avLst/>
          </a:prstGeom>
        </p:spPr>
        <p:txBody>
          <a:bodyPr spcFirstLastPara="1" vert="horz" wrap="square" lIns="130582" tIns="130582" rIns="130582" bIns="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noProof="1"/>
              <a:t>Biến đổi hình ảnh thành vector đặc trưng tương ứng</a:t>
            </a:r>
          </a:p>
        </p:txBody>
      </p:sp>
      <p:sp>
        <p:nvSpPr>
          <p:cNvPr id="8" name="Google Shape;702;p36"/>
          <p:cNvSpPr txBox="1">
            <a:spLocks/>
          </p:cNvSpPr>
          <p:nvPr/>
        </p:nvSpPr>
        <p:spPr>
          <a:xfrm>
            <a:off x="914400" y="2133600"/>
            <a:ext cx="2353840" cy="1184400"/>
          </a:xfrm>
          <a:prstGeom prst="rect">
            <a:avLst/>
          </a:prstGeom>
        </p:spPr>
        <p:txBody>
          <a:bodyPr spcFirstLastPara="1" vert="horz" wrap="square" lIns="130582" tIns="130582" rIns="130582" bIns="0" rtlCol="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noProof="1"/>
              <a:t>Thu thập hình ảnh từ camera, thư mục lưu trữ</a:t>
            </a:r>
          </a:p>
        </p:txBody>
      </p:sp>
      <p:sp>
        <p:nvSpPr>
          <p:cNvPr id="10" name="Google Shape;704;p36"/>
          <p:cNvSpPr txBox="1">
            <a:spLocks/>
          </p:cNvSpPr>
          <p:nvPr/>
        </p:nvSpPr>
        <p:spPr>
          <a:xfrm>
            <a:off x="5410200" y="1981200"/>
            <a:ext cx="4296470" cy="1184400"/>
          </a:xfrm>
          <a:prstGeom prst="rect">
            <a:avLst/>
          </a:prstGeom>
        </p:spPr>
        <p:txBody>
          <a:bodyPr spcFirstLastPara="1" vert="horz" wrap="square" lIns="130582" tIns="130582" rIns="130582" bIns="0" rtlCol="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noProof="1"/>
              <a:t>Phát hiện khuôn mặt, loại bỏ đi phần không cần thiết</a:t>
            </a:r>
          </a:p>
        </p:txBody>
      </p:sp>
      <p:sp>
        <p:nvSpPr>
          <p:cNvPr id="11" name="Google Shape;705;p36"/>
          <p:cNvSpPr txBox="1">
            <a:spLocks/>
          </p:cNvSpPr>
          <p:nvPr/>
        </p:nvSpPr>
        <p:spPr>
          <a:xfrm>
            <a:off x="750446" y="3394800"/>
            <a:ext cx="2729960"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a:latin typeface="Rajdhani"/>
                <a:ea typeface="Rajdhani"/>
                <a:cs typeface="Rajdhani"/>
                <a:sym typeface="Rajdhani"/>
              </a:rPr>
              <a:t>NHẬN HÌNH ẢNH ĐẦU VÀO</a:t>
            </a:r>
          </a:p>
        </p:txBody>
      </p:sp>
      <p:sp>
        <p:nvSpPr>
          <p:cNvPr id="12" name="Google Shape;706;p36"/>
          <p:cNvSpPr txBox="1">
            <a:spLocks/>
          </p:cNvSpPr>
          <p:nvPr/>
        </p:nvSpPr>
        <p:spPr>
          <a:xfrm>
            <a:off x="5950921" y="3242400"/>
            <a:ext cx="2865191"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a:latin typeface="Rajdhani"/>
                <a:ea typeface="Rajdhani"/>
                <a:cs typeface="Rajdhani"/>
                <a:sym typeface="Rajdhani"/>
              </a:rPr>
              <a:t>PHÁT HIỆN KHUÔN MẶT</a:t>
            </a:r>
          </a:p>
        </p:txBody>
      </p:sp>
      <p:sp>
        <p:nvSpPr>
          <p:cNvPr id="13" name="Google Shape;707;p36"/>
          <p:cNvSpPr txBox="1">
            <a:spLocks/>
          </p:cNvSpPr>
          <p:nvPr/>
        </p:nvSpPr>
        <p:spPr>
          <a:xfrm>
            <a:off x="3775389" y="5760720"/>
            <a:ext cx="2139990"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a:latin typeface="Rajdhani"/>
                <a:ea typeface="Rajdhani"/>
                <a:cs typeface="Rajdhani"/>
                <a:sym typeface="Rajdhani"/>
              </a:rPr>
              <a:t>TIỀN XỬ LÝ HÌNH ẢNH</a:t>
            </a:r>
          </a:p>
        </p:txBody>
      </p:sp>
      <p:sp>
        <p:nvSpPr>
          <p:cNvPr id="15" name="Google Shape;709;p36"/>
          <p:cNvSpPr txBox="1">
            <a:spLocks/>
          </p:cNvSpPr>
          <p:nvPr/>
        </p:nvSpPr>
        <p:spPr>
          <a:xfrm>
            <a:off x="8911677" y="5852160"/>
            <a:ext cx="2139990"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a:solidFill>
                  <a:srgbClr val="FF0000"/>
                </a:solidFill>
                <a:latin typeface="Rajdhani"/>
                <a:ea typeface="Rajdhani"/>
                <a:cs typeface="Rajdhani"/>
                <a:sym typeface="Rajdhani"/>
              </a:rPr>
              <a:t>TRÍCH XUẤT ĐẶC TRƯNG</a:t>
            </a:r>
          </a:p>
        </p:txBody>
      </p:sp>
      <p:sp>
        <p:nvSpPr>
          <p:cNvPr id="16" name="Google Shape;710;p36"/>
          <p:cNvSpPr/>
          <p:nvPr/>
        </p:nvSpPr>
        <p:spPr>
          <a:xfrm>
            <a:off x="1513844" y="402336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p>
        </p:txBody>
      </p:sp>
      <p:sp>
        <p:nvSpPr>
          <p:cNvPr id="17" name="Google Shape;711;p36"/>
          <p:cNvSpPr/>
          <p:nvPr/>
        </p:nvSpPr>
        <p:spPr>
          <a:xfrm>
            <a:off x="4182380" y="402336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solidFill>
                <a:schemeClr val="bg1"/>
              </a:solidFill>
            </a:endParaRPr>
          </a:p>
        </p:txBody>
      </p:sp>
      <p:sp>
        <p:nvSpPr>
          <p:cNvPr id="18" name="Google Shape;712;p36"/>
          <p:cNvSpPr/>
          <p:nvPr/>
        </p:nvSpPr>
        <p:spPr>
          <a:xfrm>
            <a:off x="6738910" y="402336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p>
        </p:txBody>
      </p:sp>
      <p:sp>
        <p:nvSpPr>
          <p:cNvPr id="19" name="Google Shape;713;p36"/>
          <p:cNvSpPr/>
          <p:nvPr/>
        </p:nvSpPr>
        <p:spPr>
          <a:xfrm>
            <a:off x="9197112" y="402336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p>
        </p:txBody>
      </p:sp>
      <p:sp>
        <p:nvSpPr>
          <p:cNvPr id="20" name="Google Shape;714;p36"/>
          <p:cNvSpPr/>
          <p:nvPr/>
        </p:nvSpPr>
        <p:spPr>
          <a:xfrm>
            <a:off x="11851970" y="4023360"/>
            <a:ext cx="1264588" cy="1144440"/>
          </a:xfrm>
          <a:prstGeom prst="ellipse">
            <a:avLst/>
          </a:prstGeom>
          <a:noFill/>
          <a:ln w="19050" cap="flat" cmpd="sng">
            <a:solidFill>
              <a:schemeClr val="lt2"/>
            </a:solidFill>
            <a:prstDash val="solid"/>
            <a:round/>
            <a:headEnd type="none" w="sm" len="sm"/>
            <a:tailEnd type="none" w="sm" len="sm"/>
          </a:ln>
        </p:spPr>
        <p:txBody>
          <a:bodyPr spcFirstLastPara="1" wrap="square" lIns="130582" tIns="130582" rIns="130582" bIns="130582" anchor="ctr" anchorCtr="0">
            <a:noAutofit/>
          </a:bodyPr>
          <a:lstStyle/>
          <a:p>
            <a:endParaRPr/>
          </a:p>
        </p:txBody>
      </p:sp>
      <p:cxnSp>
        <p:nvCxnSpPr>
          <p:cNvPr id="21" name="Google Shape;715;p36"/>
          <p:cNvCxnSpPr>
            <a:stCxn id="16" idx="6"/>
            <a:endCxn id="17" idx="2"/>
          </p:cNvCxnSpPr>
          <p:nvPr/>
        </p:nvCxnSpPr>
        <p:spPr>
          <a:xfrm>
            <a:off x="2778431" y="4595580"/>
            <a:ext cx="1403950" cy="0"/>
          </a:xfrm>
          <a:prstGeom prst="straightConnector1">
            <a:avLst/>
          </a:prstGeom>
          <a:noFill/>
          <a:ln w="19050" cap="flat" cmpd="sng">
            <a:solidFill>
              <a:schemeClr val="lt2"/>
            </a:solidFill>
            <a:prstDash val="solid"/>
            <a:round/>
            <a:headEnd type="none" w="med" len="med"/>
            <a:tailEnd type="none" w="med" len="med"/>
          </a:ln>
        </p:spPr>
      </p:cxnSp>
      <p:cxnSp>
        <p:nvCxnSpPr>
          <p:cNvPr id="22" name="Google Shape;716;p36"/>
          <p:cNvCxnSpPr>
            <a:stCxn id="17" idx="6"/>
            <a:endCxn id="18" idx="2"/>
          </p:cNvCxnSpPr>
          <p:nvPr/>
        </p:nvCxnSpPr>
        <p:spPr>
          <a:xfrm>
            <a:off x="5446967" y="4595580"/>
            <a:ext cx="1291942" cy="0"/>
          </a:xfrm>
          <a:prstGeom prst="straightConnector1">
            <a:avLst/>
          </a:prstGeom>
          <a:noFill/>
          <a:ln w="19050" cap="flat" cmpd="sng">
            <a:solidFill>
              <a:schemeClr val="lt2"/>
            </a:solidFill>
            <a:prstDash val="solid"/>
            <a:round/>
            <a:headEnd type="none" w="med" len="med"/>
            <a:tailEnd type="none" w="med" len="med"/>
          </a:ln>
        </p:spPr>
      </p:cxnSp>
      <p:cxnSp>
        <p:nvCxnSpPr>
          <p:cNvPr id="23" name="Google Shape;717;p36"/>
          <p:cNvCxnSpPr>
            <a:stCxn id="18" idx="6"/>
            <a:endCxn id="19" idx="2"/>
          </p:cNvCxnSpPr>
          <p:nvPr/>
        </p:nvCxnSpPr>
        <p:spPr>
          <a:xfrm>
            <a:off x="8003496" y="4595580"/>
            <a:ext cx="1193616" cy="0"/>
          </a:xfrm>
          <a:prstGeom prst="straightConnector1">
            <a:avLst/>
          </a:prstGeom>
          <a:noFill/>
          <a:ln w="19050" cap="flat" cmpd="sng">
            <a:solidFill>
              <a:schemeClr val="lt2"/>
            </a:solidFill>
            <a:prstDash val="solid"/>
            <a:round/>
            <a:headEnd type="none" w="med" len="med"/>
            <a:tailEnd type="none" w="med" len="med"/>
          </a:ln>
        </p:spPr>
      </p:cxnSp>
      <p:cxnSp>
        <p:nvCxnSpPr>
          <p:cNvPr id="24" name="Google Shape;718;p36"/>
          <p:cNvCxnSpPr>
            <a:stCxn id="19" idx="6"/>
            <a:endCxn id="20" idx="2"/>
          </p:cNvCxnSpPr>
          <p:nvPr/>
        </p:nvCxnSpPr>
        <p:spPr>
          <a:xfrm>
            <a:off x="10461698" y="4595580"/>
            <a:ext cx="1390272" cy="0"/>
          </a:xfrm>
          <a:prstGeom prst="straightConnector1">
            <a:avLst/>
          </a:prstGeom>
          <a:noFill/>
          <a:ln w="19050" cap="flat" cmpd="sng">
            <a:solidFill>
              <a:schemeClr val="lt2"/>
            </a:solidFill>
            <a:prstDash val="solid"/>
            <a:round/>
            <a:headEnd type="none" w="med" len="med"/>
            <a:tailEnd type="none" w="med" len="med"/>
          </a:ln>
        </p:spPr>
      </p:cxnSp>
      <p:grpSp>
        <p:nvGrpSpPr>
          <p:cNvPr id="38" name="Google Shape;732;p36"/>
          <p:cNvGrpSpPr/>
          <p:nvPr/>
        </p:nvGrpSpPr>
        <p:grpSpPr>
          <a:xfrm>
            <a:off x="1818283" y="4338320"/>
            <a:ext cx="683422" cy="520875"/>
            <a:chOff x="2171474" y="3369229"/>
            <a:chExt cx="408156" cy="343737"/>
          </a:xfrm>
        </p:grpSpPr>
        <p:sp>
          <p:nvSpPr>
            <p:cNvPr id="39"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0"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1"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spcFirstLastPara="1" wrap="square" lIns="91425" tIns="91425" rIns="91425" bIns="91425" anchor="ctr" anchorCtr="0">
              <a:noAutofit/>
            </a:bodyPr>
            <a:lstStyle/>
            <a:p>
              <a:endParaRPr/>
            </a:p>
          </p:txBody>
        </p:sp>
        <p:sp>
          <p:nvSpPr>
            <p:cNvPr id="42"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spcFirstLastPara="1" wrap="square" lIns="91425" tIns="91425" rIns="91425" bIns="91425" anchor="ctr" anchorCtr="0">
              <a:noAutofit/>
            </a:bodyPr>
            <a:lstStyle/>
            <a:p>
              <a:endParaRPr/>
            </a:p>
          </p:txBody>
        </p:sp>
      </p:grpSp>
      <p:grpSp>
        <p:nvGrpSpPr>
          <p:cNvPr id="43" name="Google Shape;737;p36"/>
          <p:cNvGrpSpPr/>
          <p:nvPr/>
        </p:nvGrpSpPr>
        <p:grpSpPr>
          <a:xfrm>
            <a:off x="12216866" y="4307252"/>
            <a:ext cx="604708" cy="547839"/>
            <a:chOff x="7538896" y="1970156"/>
            <a:chExt cx="361147" cy="361529"/>
          </a:xfrm>
        </p:grpSpPr>
        <p:sp>
          <p:nvSpPr>
            <p:cNvPr id="44" name="Google Shape;738;p36"/>
            <p:cNvSpPr/>
            <p:nvPr/>
          </p:nvSpPr>
          <p:spPr>
            <a:xfrm>
              <a:off x="7538896" y="1970156"/>
              <a:ext cx="361147" cy="361529"/>
            </a:xfrm>
            <a:custGeom>
              <a:avLst/>
              <a:gdLst/>
              <a:ahLst/>
              <a:cxnLst/>
              <a:rect l="l" t="t" r="r" b="b"/>
              <a:pathLst>
                <a:path w="11347" h="11359" extrusionOk="0">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45" name="Google Shape;739;p36"/>
            <p:cNvSpPr/>
            <p:nvPr/>
          </p:nvSpPr>
          <p:spPr>
            <a:xfrm>
              <a:off x="7685907" y="2066784"/>
              <a:ext cx="101211" cy="11394"/>
            </a:xfrm>
            <a:custGeom>
              <a:avLst/>
              <a:gdLst/>
              <a:ahLst/>
              <a:cxnLst/>
              <a:rect l="l" t="t" r="r" b="b"/>
              <a:pathLst>
                <a:path w="3180" h="358" extrusionOk="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46" name="Google Shape;740;p36"/>
            <p:cNvSpPr/>
            <p:nvPr/>
          </p:nvSpPr>
          <p:spPr>
            <a:xfrm>
              <a:off x="7685907" y="2106187"/>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47" name="Google Shape;741;p36"/>
            <p:cNvSpPr/>
            <p:nvPr/>
          </p:nvSpPr>
          <p:spPr>
            <a:xfrm>
              <a:off x="7685907" y="2145239"/>
              <a:ext cx="147075" cy="11394"/>
            </a:xfrm>
            <a:custGeom>
              <a:avLst/>
              <a:gdLst/>
              <a:ahLst/>
              <a:cxnLst/>
              <a:rect l="l" t="t" r="r" b="b"/>
              <a:pathLst>
                <a:path w="4621" h="358" extrusionOk="0">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48" name="Google Shape;742;p36"/>
            <p:cNvSpPr/>
            <p:nvPr/>
          </p:nvSpPr>
          <p:spPr>
            <a:xfrm>
              <a:off x="7685907" y="2184260"/>
              <a:ext cx="147075" cy="11394"/>
            </a:xfrm>
            <a:custGeom>
              <a:avLst/>
              <a:gdLst/>
              <a:ahLst/>
              <a:cxnLst/>
              <a:rect l="l" t="t" r="r" b="b"/>
              <a:pathLst>
                <a:path w="4621" h="358" extrusionOk="0">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sp>
          <p:nvSpPr>
            <p:cNvPr id="49" name="Google Shape;743;p36"/>
            <p:cNvSpPr/>
            <p:nvPr/>
          </p:nvSpPr>
          <p:spPr>
            <a:xfrm>
              <a:off x="7685907" y="2223280"/>
              <a:ext cx="147075" cy="11394"/>
            </a:xfrm>
            <a:custGeom>
              <a:avLst/>
              <a:gdLst/>
              <a:ahLst/>
              <a:cxnLst/>
              <a:rect l="l" t="t" r="r" b="b"/>
              <a:pathLst>
                <a:path w="4621" h="358" extrusionOk="0">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spcFirstLastPara="1" wrap="square" lIns="91425" tIns="91425" rIns="91425" bIns="91425" anchor="ctr" anchorCtr="0">
              <a:noAutofit/>
            </a:bodyPr>
            <a:lstStyle/>
            <a:p>
              <a:endParaRPr>
                <a:solidFill>
                  <a:schemeClr val="tx1">
                    <a:lumMod val="95000"/>
                    <a:lumOff val="5000"/>
                  </a:schemeClr>
                </a:solidFill>
              </a:endParaRPr>
            </a:p>
          </p:txBody>
        </p:sp>
      </p:grpSp>
      <p:sp>
        <p:nvSpPr>
          <p:cNvPr id="51" name="Google Shape;704;p36"/>
          <p:cNvSpPr txBox="1">
            <a:spLocks/>
          </p:cNvSpPr>
          <p:nvPr/>
        </p:nvSpPr>
        <p:spPr>
          <a:xfrm>
            <a:off x="11101802" y="2194560"/>
            <a:ext cx="3071398" cy="1184400"/>
          </a:xfrm>
          <a:prstGeom prst="rect">
            <a:avLst/>
          </a:prstGeom>
        </p:spPr>
        <p:txBody>
          <a:bodyPr spcFirstLastPara="1" vert="horz" wrap="square" lIns="130582" tIns="130582" rIns="130582" bIns="0" rtlCol="0" anchor="b"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noProof="1"/>
              <a:t>So khớp với dữ liệu được lưu, xác thực danh tính</a:t>
            </a:r>
          </a:p>
        </p:txBody>
      </p:sp>
      <p:sp>
        <p:nvSpPr>
          <p:cNvPr id="52" name="Google Shape;706;p36"/>
          <p:cNvSpPr txBox="1">
            <a:spLocks/>
          </p:cNvSpPr>
          <p:nvPr/>
        </p:nvSpPr>
        <p:spPr>
          <a:xfrm>
            <a:off x="11468207" y="3394800"/>
            <a:ext cx="2139990" cy="445680"/>
          </a:xfrm>
          <a:prstGeom prst="rect">
            <a:avLst/>
          </a:prstGeom>
        </p:spPr>
        <p:txBody>
          <a:bodyPr spcFirstLastPara="1" vert="horz" wrap="square" lIns="130582" tIns="365073" rIns="130582" bIns="0" rtlCol="0" anchor="ctr"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286"/>
              </a:spcAft>
              <a:buNone/>
            </a:pPr>
            <a:r>
              <a:rPr lang="en-US" sz="2500" b="1" dirty="0">
                <a:latin typeface="Rajdhani"/>
                <a:ea typeface="Rajdhani"/>
                <a:cs typeface="Rajdhani"/>
                <a:sym typeface="Rajdhani"/>
              </a:rPr>
              <a:t>NHẬN DIỆN VÀ SO KHỚP</a:t>
            </a:r>
          </a:p>
        </p:txBody>
      </p:sp>
      <p:grpSp>
        <p:nvGrpSpPr>
          <p:cNvPr id="53" name="Google Shape;12779;p61"/>
          <p:cNvGrpSpPr/>
          <p:nvPr/>
        </p:nvGrpSpPr>
        <p:grpSpPr>
          <a:xfrm flipH="1">
            <a:off x="4365359" y="4246592"/>
            <a:ext cx="920778" cy="599733"/>
            <a:chOff x="1768821" y="3361108"/>
            <a:chExt cx="278739" cy="339073"/>
          </a:xfrm>
        </p:grpSpPr>
        <p:sp>
          <p:nvSpPr>
            <p:cNvPr id="54" name="Google Shape;12780;p61"/>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55" name="Google Shape;12781;p61"/>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56" name="Google Shape;12782;p61"/>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solidFill>
              <a:srgbClr val="657E93"/>
            </a:solidFill>
            <a:ln>
              <a:noFill/>
            </a:ln>
          </p:spPr>
          <p:txBody>
            <a:bodyPr spcFirstLastPara="1" wrap="square" lIns="91425" tIns="91425" rIns="91425" bIns="91425" anchor="ctr" anchorCtr="0">
              <a:noAutofit/>
            </a:bodyPr>
            <a:lstStyle/>
            <a:p>
              <a:endParaRPr>
                <a:noFill/>
              </a:endParaRPr>
            </a:p>
          </p:txBody>
        </p:sp>
        <p:sp>
          <p:nvSpPr>
            <p:cNvPr id="57" name="Google Shape;12783;p61"/>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58" name="Google Shape;12784;p61"/>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59" name="Google Shape;12785;p61"/>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60" name="Google Shape;12786;p61"/>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61" name="Google Shape;12787;p61"/>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62" name="Google Shape;12788;p61"/>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63" name="Google Shape;12789;p61"/>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sp>
          <p:nvSpPr>
            <p:cNvPr id="64" name="Google Shape;12790;p61"/>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solidFill>
              <a:srgbClr val="657E93"/>
            </a:solidFill>
            <a:ln>
              <a:noFill/>
            </a:ln>
          </p:spPr>
          <p:txBody>
            <a:bodyPr spcFirstLastPara="1" wrap="square" lIns="91425" tIns="91425" rIns="91425" bIns="91425" anchor="ctr" anchorCtr="0">
              <a:noAutofit/>
            </a:bodyPr>
            <a:lstStyle/>
            <a:p>
              <a:endParaRPr>
                <a:solidFill>
                  <a:schemeClr val="bg1"/>
                </a:solidFill>
              </a:endParaRPr>
            </a:p>
          </p:txBody>
        </p:sp>
      </p:grpSp>
      <p:grpSp>
        <p:nvGrpSpPr>
          <p:cNvPr id="65" name="Google Shape;10224;p58"/>
          <p:cNvGrpSpPr/>
          <p:nvPr/>
        </p:nvGrpSpPr>
        <p:grpSpPr>
          <a:xfrm>
            <a:off x="7020216" y="4297694"/>
            <a:ext cx="786624" cy="599733"/>
            <a:chOff x="3950316" y="3820307"/>
            <a:chExt cx="369805" cy="353782"/>
          </a:xfrm>
        </p:grpSpPr>
        <p:sp>
          <p:nvSpPr>
            <p:cNvPr id="66" name="Google Shape;10225;p58"/>
            <p:cNvSpPr/>
            <p:nvPr/>
          </p:nvSpPr>
          <p:spPr>
            <a:xfrm>
              <a:off x="4042767"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67" name="Google Shape;10226;p58"/>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68" name="Google Shape;10227;p58"/>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69" name="Google Shape;10228;p58"/>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70" name="Google Shape;13346;p63"/>
          <p:cNvGrpSpPr/>
          <p:nvPr/>
        </p:nvGrpSpPr>
        <p:grpSpPr>
          <a:xfrm>
            <a:off x="9546473" y="4289963"/>
            <a:ext cx="565866" cy="599733"/>
            <a:chOff x="6069423" y="2891892"/>
            <a:chExt cx="362321" cy="364231"/>
          </a:xfrm>
        </p:grpSpPr>
        <p:sp>
          <p:nvSpPr>
            <p:cNvPr id="71" name="Google Shape;13347;p63"/>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72" name="Google Shape;13348;p63"/>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73" name="Google Shape;13349;p63"/>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74" name="Google Shape;13350;p63"/>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75" name="Google Shape;13351;p63"/>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76" name="Google Shape;13352;p63"/>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sp>
        <p:nvSpPr>
          <p:cNvPr id="2" name="Slide Number Placeholder 1"/>
          <p:cNvSpPr>
            <a:spLocks noGrp="1"/>
          </p:cNvSpPr>
          <p:nvPr>
            <p:ph type="sldNum" sz="quarter" idx="12"/>
          </p:nvPr>
        </p:nvSpPr>
        <p:spPr>
          <a:xfrm>
            <a:off x="10485120" y="7627631"/>
            <a:ext cx="3413760" cy="438147"/>
          </a:xfrm>
        </p:spPr>
        <p:txBody>
          <a:bodyPr/>
          <a:lstStyle/>
          <a:p>
            <a:r>
              <a:rPr lang="en-US" dirty="0"/>
              <a:t>8</a:t>
            </a:r>
          </a:p>
        </p:txBody>
      </p:sp>
    </p:spTree>
    <p:extLst>
      <p:ext uri="{BB962C8B-B14F-4D97-AF65-F5344CB8AC3E}">
        <p14:creationId xmlns:p14="http://schemas.microsoft.com/office/powerpoint/2010/main" val="108240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barn(inVertical)">
                                      <p:cBhvr>
                                        <p:cTn id="19" dur="500"/>
                                        <p:tgtEl>
                                          <p:spTgt spid="5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arn(inVertical)">
                                      <p:cBhvr>
                                        <p:cTn id="22" dur="500"/>
                                        <p:tgtEl>
                                          <p:spTgt spid="5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barn(inVertical)">
                                      <p:cBhvr>
                                        <p:cTn id="40" dur="500"/>
                                        <p:tgtEl>
                                          <p:spTgt spid="1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arn(inVertical)">
                                      <p:cBhvr>
                                        <p:cTn id="43" dur="500"/>
                                        <p:tgtEl>
                                          <p:spTgt spid="17"/>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barn(inVertical)">
                                      <p:cBhvr>
                                        <p:cTn id="46" dur="500"/>
                                        <p:tgtEl>
                                          <p:spTgt spid="18"/>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arn(inVertical)">
                                      <p:cBhvr>
                                        <p:cTn id="49" dur="500"/>
                                        <p:tgtEl>
                                          <p:spTgt spid="1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arn(inVertical)">
                                      <p:cBhvr>
                                        <p:cTn id="52" dur="500"/>
                                        <p:tgtEl>
                                          <p:spTgt spid="20"/>
                                        </p:tgtEl>
                                      </p:cBhvr>
                                    </p:animEffect>
                                  </p:childTnLst>
                                </p:cTn>
                              </p:par>
                              <p:par>
                                <p:cTn id="53" presetID="16" presetClass="entr" presetSubtype="21"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arn(inVertical)">
                                      <p:cBhvr>
                                        <p:cTn id="55" dur="500"/>
                                        <p:tgtEl>
                                          <p:spTgt spid="21"/>
                                        </p:tgtEl>
                                      </p:cBhvr>
                                    </p:animEffect>
                                  </p:childTnLst>
                                </p:cTn>
                              </p:par>
                              <p:par>
                                <p:cTn id="56" presetID="16" presetClass="entr" presetSubtype="21"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barn(inVertical)">
                                      <p:cBhvr>
                                        <p:cTn id="58" dur="500"/>
                                        <p:tgtEl>
                                          <p:spTgt spid="22"/>
                                        </p:tgtEl>
                                      </p:cBhvr>
                                    </p:animEffect>
                                  </p:childTnLst>
                                </p:cTn>
                              </p:par>
                              <p:par>
                                <p:cTn id="59" presetID="16" presetClass="entr" presetSubtype="21"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arn(inVertical)">
                                      <p:cBhvr>
                                        <p:cTn id="61" dur="500"/>
                                        <p:tgtEl>
                                          <p:spTgt spid="23"/>
                                        </p:tgtEl>
                                      </p:cBhvr>
                                    </p:animEffect>
                                  </p:childTnLst>
                                </p:cTn>
                              </p:par>
                              <p:par>
                                <p:cTn id="62" presetID="16" presetClass="entr" presetSubtype="21"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arn(inVertical)">
                                      <p:cBhvr>
                                        <p:cTn id="64" dur="500"/>
                                        <p:tgtEl>
                                          <p:spTgt spid="24"/>
                                        </p:tgtEl>
                                      </p:cBhvr>
                                    </p:animEffect>
                                  </p:childTnLst>
                                </p:cTn>
                              </p:par>
                              <p:par>
                                <p:cTn id="65" presetID="16" presetClass="entr" presetSubtype="21"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barn(inVertical)">
                                      <p:cBhvr>
                                        <p:cTn id="67" dur="500"/>
                                        <p:tgtEl>
                                          <p:spTgt spid="38"/>
                                        </p:tgtEl>
                                      </p:cBhvr>
                                    </p:animEffect>
                                  </p:childTnLst>
                                </p:cTn>
                              </p:par>
                              <p:par>
                                <p:cTn id="68" presetID="16" presetClass="entr" presetSubtype="21" fill="hold"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barn(inVertical)">
                                      <p:cBhvr>
                                        <p:cTn id="70" dur="500"/>
                                        <p:tgtEl>
                                          <p:spTgt spid="43"/>
                                        </p:tgtEl>
                                      </p:cBhvr>
                                    </p:animEffect>
                                  </p:childTnLst>
                                </p:cTn>
                              </p:par>
                              <p:par>
                                <p:cTn id="71" presetID="16" presetClass="entr" presetSubtype="21" fill="hold"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barn(inVertical)">
                                      <p:cBhvr>
                                        <p:cTn id="73" dur="500"/>
                                        <p:tgtEl>
                                          <p:spTgt spid="53"/>
                                        </p:tgtEl>
                                      </p:cBhvr>
                                    </p:animEffect>
                                  </p:childTnLst>
                                </p:cTn>
                              </p:par>
                              <p:par>
                                <p:cTn id="74" presetID="16" presetClass="entr" presetSubtype="21" fill="hold" nodeType="with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barn(inVertical)">
                                      <p:cBhvr>
                                        <p:cTn id="76" dur="500"/>
                                        <p:tgtEl>
                                          <p:spTgt spid="65"/>
                                        </p:tgtEl>
                                      </p:cBhvr>
                                    </p:animEffect>
                                  </p:childTnLst>
                                </p:cTn>
                              </p:par>
                              <p:par>
                                <p:cTn id="77" presetID="16" presetClass="entr" presetSubtype="21"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barn(inVertical)">
                                      <p:cBhvr>
                                        <p:cTn id="7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p:bldP spid="11" grpId="0"/>
      <p:bldP spid="12" grpId="0"/>
      <p:bldP spid="13" grpId="0"/>
      <p:bldP spid="15" grpId="0"/>
      <p:bldP spid="16" grpId="0" animBg="1"/>
      <p:bldP spid="17" grpId="0" animBg="1"/>
      <p:bldP spid="18" grpId="0" animBg="1"/>
      <p:bldP spid="19" grpId="0" animBg="1"/>
      <p:bldP spid="20" grpId="0" animBg="1"/>
      <p:bldP spid="51" grpId="0"/>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42" y="786063"/>
            <a:ext cx="14690558"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231" y="-1"/>
            <a:ext cx="9466053" cy="1200329"/>
          </a:xfrm>
          <a:prstGeom prst="rect">
            <a:avLst/>
          </a:prstGeom>
          <a:noFill/>
        </p:spPr>
        <p:txBody>
          <a:bodyPr wrap="none" rtlCol="0">
            <a:spAutoFit/>
          </a:bodyPr>
          <a:lstStyle/>
          <a:p>
            <a:r>
              <a:rPr lang="en-US" sz="3600" b="1" dirty="0">
                <a:latin typeface="+mj-lt"/>
              </a:rPr>
              <a:t>2.</a:t>
            </a:r>
            <a:r>
              <a:rPr lang="en-US" sz="3600" b="1" noProof="1">
                <a:solidFill>
                  <a:schemeClr val="dk2"/>
                </a:solidFill>
                <a:latin typeface="Barlow Light"/>
                <a:ea typeface="Barlow Light"/>
                <a:cs typeface="Barlow Light"/>
                <a:sym typeface="Barlow Light"/>
              </a:rPr>
              <a:t> Phương pháp trích xuất  đặc trưng CNN</a:t>
            </a:r>
          </a:p>
          <a:p>
            <a:endParaRPr lang="en-US" sz="3600" b="1" dirty="0">
              <a:latin typeface="+mj-lt"/>
            </a:endParaRPr>
          </a:p>
        </p:txBody>
      </p:sp>
      <p:sp>
        <p:nvSpPr>
          <p:cNvPr id="6" name="TextBox 5"/>
          <p:cNvSpPr txBox="1"/>
          <p:nvPr/>
        </p:nvSpPr>
        <p:spPr>
          <a:xfrm>
            <a:off x="304800" y="1142999"/>
            <a:ext cx="3025187" cy="646331"/>
          </a:xfrm>
          <a:prstGeom prst="rect">
            <a:avLst/>
          </a:prstGeom>
          <a:noFill/>
        </p:spPr>
        <p:txBody>
          <a:bodyPr wrap="none" rtlCol="0">
            <a:spAutoFit/>
          </a:bodyPr>
          <a:lstStyle/>
          <a:p>
            <a:r>
              <a:rPr lang="en-US" sz="3600" b="1" dirty="0">
                <a:latin typeface="+mj-lt"/>
              </a:rPr>
              <a:t>2.1. </a:t>
            </a:r>
            <a:r>
              <a:rPr lang="en-US" sz="3600" b="1" dirty="0" err="1">
                <a:latin typeface="+mj-lt"/>
              </a:rPr>
              <a:t>Khái</a:t>
            </a:r>
            <a:r>
              <a:rPr lang="en-US" sz="3600" b="1" dirty="0">
                <a:latin typeface="+mj-lt"/>
              </a:rPr>
              <a:t> </a:t>
            </a:r>
            <a:r>
              <a:rPr lang="en-US" sz="3600" b="1" dirty="0" err="1">
                <a:latin typeface="+mj-lt"/>
              </a:rPr>
              <a:t>niệm</a:t>
            </a:r>
            <a:endParaRPr lang="en-US" sz="3600" b="1" dirty="0">
              <a:latin typeface="+mj-lt"/>
            </a:endParaRPr>
          </a:p>
        </p:txBody>
      </p:sp>
      <p:sp>
        <p:nvSpPr>
          <p:cNvPr id="7" name="TextBox 6"/>
          <p:cNvSpPr txBox="1"/>
          <p:nvPr/>
        </p:nvSpPr>
        <p:spPr>
          <a:xfrm>
            <a:off x="930331" y="5294055"/>
            <a:ext cx="13319069" cy="2554545"/>
          </a:xfrm>
          <a:prstGeom prst="rect">
            <a:avLst/>
          </a:prstGeom>
          <a:noFill/>
        </p:spPr>
        <p:txBody>
          <a:bodyPr wrap="square" rtlCol="0">
            <a:spAutoFit/>
          </a:bodyPr>
          <a:lstStyle/>
          <a:p>
            <a:pPr marL="457200" indent="-457200">
              <a:buFont typeface="Wingdings" pitchFamily="2" charset="2"/>
              <a:buChar char="§"/>
            </a:pPr>
            <a:r>
              <a:rPr lang="en-US" sz="3200" dirty="0">
                <a:latin typeface="Calibri" pitchFamily="34" charset="0"/>
                <a:cs typeface="Calibri" pitchFamily="34" charset="0"/>
              </a:rPr>
              <a:t>C</a:t>
            </a:r>
            <a:r>
              <a:rPr lang="vi-VN" sz="3200" dirty="0">
                <a:latin typeface="Calibri" pitchFamily="34" charset="0"/>
                <a:cs typeface="Calibri" pitchFamily="34" charset="0"/>
              </a:rPr>
              <a:t>onvolutional neural network</a:t>
            </a:r>
            <a:r>
              <a:rPr lang="en-US" sz="3200" dirty="0">
                <a:latin typeface="Calibri" pitchFamily="34" charset="0"/>
                <a:cs typeface="Calibri" pitchFamily="34" charset="0"/>
              </a:rPr>
              <a:t> (CNN) </a:t>
            </a:r>
            <a:r>
              <a:rPr lang="vi-VN" sz="3200" dirty="0">
                <a:latin typeface="Calibri" pitchFamily="34" charset="0"/>
                <a:cs typeface="Calibri" pitchFamily="34" charset="0"/>
              </a:rPr>
              <a:t>là một loại mạng nơ-ron feed-forward được điều chỉnh, học các đặc trưng tự động thông qua việc tối ưu hóa</a:t>
            </a:r>
            <a:r>
              <a:rPr lang="en-US" sz="3200" dirty="0">
                <a:latin typeface="Calibri" pitchFamily="34" charset="0"/>
                <a:cs typeface="Calibri" pitchFamily="34" charset="0"/>
              </a:rPr>
              <a:t> </a:t>
            </a:r>
            <a:r>
              <a:rPr lang="en-US" sz="3200" dirty="0" err="1">
                <a:latin typeface="Calibri" pitchFamily="34" charset="0"/>
                <a:cs typeface="Calibri" pitchFamily="34" charset="0"/>
              </a:rPr>
              <a:t>các</a:t>
            </a:r>
            <a:r>
              <a:rPr lang="vi-VN" sz="3200" dirty="0">
                <a:latin typeface="Calibri" pitchFamily="34" charset="0"/>
                <a:cs typeface="Calibri" pitchFamily="34" charset="0"/>
              </a:rPr>
              <a:t> bộ lọc (hoặc kernel).</a:t>
            </a:r>
            <a:endParaRPr lang="en-US" sz="3200" dirty="0">
              <a:latin typeface="Calibri" pitchFamily="34" charset="0"/>
              <a:cs typeface="Calibri" pitchFamily="34" charset="0"/>
            </a:endParaRPr>
          </a:p>
          <a:p>
            <a:pPr marL="457200" indent="-457200">
              <a:buFont typeface="Wingdings" pitchFamily="2" charset="2"/>
              <a:buChar char="§"/>
            </a:pPr>
            <a:r>
              <a:rPr lang="vi-VN" sz="3200" dirty="0">
                <a:latin typeface="Calibri" pitchFamily="34" charset="0"/>
                <a:cs typeface="Calibri" pitchFamily="34" charset="0"/>
              </a:rPr>
              <a:t>Loại mạng học sâu này đã được áp dụng để xử lý và đưa ra dự đoán từ nhiều loại dữ liệu khác nhau, bao gồm hình ảnh</a:t>
            </a:r>
            <a:r>
              <a:rPr lang="en-US" sz="3200" dirty="0">
                <a:latin typeface="Calibri" pitchFamily="34" charset="0"/>
                <a:cs typeface="Calibri" pitchFamily="34" charset="0"/>
              </a:rPr>
              <a:t>, </a:t>
            </a:r>
            <a:r>
              <a:rPr lang="vi-VN" sz="3200" dirty="0">
                <a:latin typeface="Calibri" pitchFamily="34" charset="0"/>
                <a:cs typeface="Calibri" pitchFamily="34" charset="0"/>
              </a:rPr>
              <a:t>văn bản và âm thanh. </a:t>
            </a:r>
            <a:endParaRPr lang="vi-VN" sz="3600" dirty="0">
              <a:latin typeface="Calibri" pitchFamily="34" charset="0"/>
              <a:cs typeface="Calibri"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7958" y="1789330"/>
            <a:ext cx="11123341" cy="32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a:xfrm>
            <a:off x="10485120" y="7627631"/>
            <a:ext cx="3413760" cy="438147"/>
          </a:xfrm>
        </p:spPr>
        <p:txBody>
          <a:bodyPr/>
          <a:lstStyle/>
          <a:p>
            <a:r>
              <a:rPr lang="en-US" dirty="0"/>
              <a:t>9</a:t>
            </a:r>
          </a:p>
        </p:txBody>
      </p:sp>
    </p:spTree>
    <p:extLst>
      <p:ext uri="{BB962C8B-B14F-4D97-AF65-F5344CB8AC3E}">
        <p14:creationId xmlns:p14="http://schemas.microsoft.com/office/powerpoint/2010/main" val="23907832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1975</TotalTime>
  <Words>3385</Words>
  <Application>Microsoft Office PowerPoint</Application>
  <PresentationFormat>Custom</PresentationFormat>
  <Paragraphs>434</Paragraphs>
  <Slides>54</Slides>
  <Notes>36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54</vt:i4>
      </vt:variant>
    </vt:vector>
  </HeadingPairs>
  <TitlesOfParts>
    <vt:vector size="73" baseType="lpstr">
      <vt:lpstr>Anton</vt:lpstr>
      <vt:lpstr>Anton Bold</vt:lpstr>
      <vt:lpstr>Arial</vt:lpstr>
      <vt:lpstr>Bahnschrift Condensed</vt:lpstr>
      <vt:lpstr>Barlow</vt:lpstr>
      <vt:lpstr>Barlow Light</vt:lpstr>
      <vt:lpstr>Barlow Semi Condensed</vt:lpstr>
      <vt:lpstr>Ca]</vt:lpstr>
      <vt:lpstr>Calibri</vt:lpstr>
      <vt:lpstr>Cambria</vt:lpstr>
      <vt:lpstr>Fira Sans Condensed</vt:lpstr>
      <vt:lpstr>Montserrat</vt:lpstr>
      <vt:lpstr>Montserrat Bold</vt:lpstr>
      <vt:lpstr>Montserrat Classic Bold</vt:lpstr>
      <vt:lpstr>Rajdhani</vt:lpstr>
      <vt:lpstr>Roboto Condensed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1.3. Các thành phần trong hệ thống</vt:lpstr>
      <vt:lpstr>1.4. Thách thức đối với hệ thống FR </vt:lpstr>
      <vt:lpstr>1.5. Quy trình xây dựng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MỤC TIÊU NGHIÊN CỨU</vt:lpstr>
      <vt:lpstr>PowerPoint Presentation</vt:lpstr>
      <vt:lpstr>PowerPoint Presentation</vt:lpstr>
      <vt:lpstr>XỬ LÝ KHUÔN MẶT MỘT CÁCH TOÀN DIỆN</vt:lpstr>
      <vt:lpstr>PowerPoint Presentation</vt:lpstr>
      <vt:lpstr>PowerPoint Presentation</vt:lpstr>
      <vt:lpstr>PowerPoint Presentation</vt:lpstr>
      <vt:lpstr>BIỆN PHÁP TĂNG CƯỜNG DỮ LIỆU CHƯA PHÙ HỢP</vt:lpstr>
      <vt:lpstr>PowerPoint Presentation</vt:lpstr>
      <vt:lpstr>PowerPoint Presentation</vt:lpstr>
      <vt:lpstr>PowerPoint Presentation</vt:lpstr>
      <vt:lpstr>KHÓ KHĂN TỒN TẠI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ATUS</dc:creator>
  <cp:lastModifiedBy>Administrator</cp:lastModifiedBy>
  <cp:revision>141</cp:revision>
  <dcterms:created xsi:type="dcterms:W3CDTF">2024-10-15T13:46:53Z</dcterms:created>
  <dcterms:modified xsi:type="dcterms:W3CDTF">2024-10-22T15:31:41Z</dcterms:modified>
</cp:coreProperties>
</file>